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3" r:id="rId3"/>
  </p:sldMasterIdLst>
  <p:notesMasterIdLst>
    <p:notesMasterId r:id="rId12"/>
  </p:notesMasterIdLst>
  <p:sldIdLst>
    <p:sldId id="272" r:id="rId4"/>
    <p:sldId id="308" r:id="rId5"/>
    <p:sldId id="282" r:id="rId6"/>
    <p:sldId id="391" r:id="rId7"/>
    <p:sldId id="431" r:id="rId8"/>
    <p:sldId id="313" r:id="rId9"/>
    <p:sldId id="443" r:id="rId10"/>
    <p:sldId id="279" r:id="rId11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1FE9"/>
    <a:srgbClr val="003296"/>
    <a:srgbClr val="252A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44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7BE6C-5A0F-4954-9E93-691DE51EDADA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64E99-37BB-4454-BC21-3924C91B09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839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</a:t>
            </a:r>
            <a:r>
              <a:rPr lang="ru-RU" baseline="0" dirty="0"/>
              <a:t> точностью до заголовка повторяет слайд 5.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64E99-37BB-4454-BC21-3924C91B092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431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Это </a:t>
            </a:r>
            <a:r>
              <a:rPr lang="en-US" dirty="0"/>
              <a:t>PMProgress</a:t>
            </a:r>
            <a:r>
              <a:rPr lang="ru-RU" dirty="0"/>
              <a:t>. Разницу</a:t>
            </a:r>
            <a:r>
              <a:rPr lang="ru-RU" baseline="0" dirty="0"/>
              <a:t> между толпой и строем, я думаю, объяснять не надо.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2DD8C-A7B6-634C-B675-B70675CB6FB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062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png"/><Relationship Id="rId11" Type="http://schemas.openxmlformats.org/officeDocument/2006/relationships/image" Target="../media/image2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13" Type="http://schemas.openxmlformats.org/officeDocument/2006/relationships/image" Target="../media/image23.png"/><Relationship Id="rId18" Type="http://schemas.openxmlformats.org/officeDocument/2006/relationships/image" Target="../media/image11.png"/><Relationship Id="rId3" Type="http://schemas.openxmlformats.org/officeDocument/2006/relationships/image" Target="../media/image15.jpeg"/><Relationship Id="rId21" Type="http://schemas.openxmlformats.org/officeDocument/2006/relationships/image" Target="../media/image3.jpeg"/><Relationship Id="rId7" Type="http://schemas.openxmlformats.org/officeDocument/2006/relationships/image" Target="../media/image19.png"/><Relationship Id="rId12" Type="http://schemas.openxmlformats.org/officeDocument/2006/relationships/image" Target="../media/image4.jpeg"/><Relationship Id="rId17" Type="http://schemas.openxmlformats.org/officeDocument/2006/relationships/image" Target="../media/image9.png"/><Relationship Id="rId2" Type="http://schemas.openxmlformats.org/officeDocument/2006/relationships/image" Target="../media/image14.jpeg"/><Relationship Id="rId16" Type="http://schemas.openxmlformats.org/officeDocument/2006/relationships/image" Target="../media/image8.png"/><Relationship Id="rId20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8.png"/><Relationship Id="rId11" Type="http://schemas.openxmlformats.org/officeDocument/2006/relationships/image" Target="../media/image22.png"/><Relationship Id="rId5" Type="http://schemas.openxmlformats.org/officeDocument/2006/relationships/image" Target="../media/image17.png"/><Relationship Id="rId15" Type="http://schemas.openxmlformats.org/officeDocument/2006/relationships/image" Target="../media/image7.png"/><Relationship Id="rId10" Type="http://schemas.openxmlformats.org/officeDocument/2006/relationships/image" Target="../media/image10.gif"/><Relationship Id="rId19" Type="http://schemas.openxmlformats.org/officeDocument/2006/relationships/image" Target="../media/image1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6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jpe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jpe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jpe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jpe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13" Type="http://schemas.openxmlformats.org/officeDocument/2006/relationships/image" Target="../media/image23.png"/><Relationship Id="rId18" Type="http://schemas.openxmlformats.org/officeDocument/2006/relationships/image" Target="../media/image11.png"/><Relationship Id="rId3" Type="http://schemas.openxmlformats.org/officeDocument/2006/relationships/image" Target="../media/image15.jpeg"/><Relationship Id="rId21" Type="http://schemas.openxmlformats.org/officeDocument/2006/relationships/image" Target="../media/image3.jpeg"/><Relationship Id="rId7" Type="http://schemas.openxmlformats.org/officeDocument/2006/relationships/image" Target="../media/image19.png"/><Relationship Id="rId12" Type="http://schemas.openxmlformats.org/officeDocument/2006/relationships/image" Target="../media/image4.jpeg"/><Relationship Id="rId17" Type="http://schemas.openxmlformats.org/officeDocument/2006/relationships/image" Target="../media/image9.png"/><Relationship Id="rId2" Type="http://schemas.openxmlformats.org/officeDocument/2006/relationships/image" Target="../media/image14.jpeg"/><Relationship Id="rId16" Type="http://schemas.openxmlformats.org/officeDocument/2006/relationships/image" Target="../media/image8.png"/><Relationship Id="rId20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8.png"/><Relationship Id="rId11" Type="http://schemas.openxmlformats.org/officeDocument/2006/relationships/image" Target="../media/image22.png"/><Relationship Id="rId5" Type="http://schemas.openxmlformats.org/officeDocument/2006/relationships/image" Target="../media/image17.png"/><Relationship Id="rId15" Type="http://schemas.openxmlformats.org/officeDocument/2006/relationships/image" Target="../media/image7.png"/><Relationship Id="rId10" Type="http://schemas.openxmlformats.org/officeDocument/2006/relationships/image" Target="../media/image10.gif"/><Relationship Id="rId19" Type="http://schemas.openxmlformats.org/officeDocument/2006/relationships/image" Target="../media/image1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6.pn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8.png"/><Relationship Id="rId11" Type="http://schemas.openxmlformats.org/officeDocument/2006/relationships/image" Target="../media/image2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6044-7575-4A4C-9259-0E24C2D5B755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9C3A-A23B-4581-8D61-C59243B1C77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6044-7575-4A4C-9259-0E24C2D5B755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9C3A-A23B-4581-8D61-C59243B1C7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6044-7575-4A4C-9259-0E24C2D5B755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9C3A-A23B-4581-8D61-C59243B1C7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9251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Номер слайда 6"/>
          <p:cNvSpPr txBox="1">
            <a:spLocks/>
          </p:cNvSpPr>
          <p:nvPr userDrawn="1"/>
        </p:nvSpPr>
        <p:spPr>
          <a:xfrm>
            <a:off x="288032" y="6520260"/>
            <a:ext cx="527381" cy="293117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37D0676-B7BB-4FB1-AAD5-D213FB48CE94}" type="slidenum">
              <a:rPr lang="ru-RU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pPr algn="ctr"/>
              <a:t>‹#›</a:t>
            </a:fld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\\SERVER-FILE\Data-2\Event\___Полиграфия\Федоров\Конференция 2015\Презентация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9923" y="6561312"/>
            <a:ext cx="2577644" cy="180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\\SERVER-FILE\Data-2\Event\___Полиграфия\Федоров\Конференция 2015\Презентация\rus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4527"/>
            <a:ext cx="12192000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9495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12423"/>
            <a:ext cx="105156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52635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17473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2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2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Номер слайда 6"/>
          <p:cNvSpPr txBox="1">
            <a:spLocks/>
          </p:cNvSpPr>
          <p:nvPr userDrawn="1"/>
        </p:nvSpPr>
        <p:spPr>
          <a:xfrm>
            <a:off x="288032" y="6520260"/>
            <a:ext cx="527381" cy="293117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37D0676-B7BB-4FB1-AAD5-D213FB48CE94}" type="slidenum">
              <a:rPr lang="ru-RU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pPr algn="ctr"/>
              <a:t>‹#›</a:t>
            </a:fld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\\SERVER-FILE\Data-2\Event\___Полиграфия\Федоров\Конференция 2015\Презентация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9923" y="6561312"/>
            <a:ext cx="2577644" cy="180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\\SERVER-FILE\Data-2\Event\___Полиграфия\Федоров\Конференция 2015\Презентация\rus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4527"/>
            <a:ext cx="12192000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5835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2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2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7552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12/20/2018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084612"/>
      </p:ext>
    </p:extLst>
  </p:cSld>
  <p:clrMapOvr>
    <a:masterClrMapping/>
  </p:clrMapOvr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t>12/20/2018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50706"/>
      </p:ext>
    </p:extLst>
  </p:cSld>
  <p:clrMapOvr>
    <a:masterClrMapping/>
  </p:clrMapOvr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EAB8D-1798-47D9-8811-746055E91181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6F61-106C-450D-8A01-1836E4BACC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6716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2"/>
            <a:ext cx="393192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26877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6044-7575-4A4C-9259-0E24C2D5B755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9C3A-A23B-4581-8D61-C59243B1C77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Номер слайда 6"/>
          <p:cNvSpPr txBox="1">
            <a:spLocks/>
          </p:cNvSpPr>
          <p:nvPr userDrawn="1"/>
        </p:nvSpPr>
        <p:spPr>
          <a:xfrm>
            <a:off x="288032" y="6520260"/>
            <a:ext cx="527381" cy="293117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37D0676-B7BB-4FB1-AAD5-D213FB48CE94}" type="slidenum">
              <a:rPr lang="ru-RU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pPr algn="ctr"/>
              <a:t>‹#›</a:t>
            </a:fld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\\SERVER-FILE\Data-2\Event\___Полиграфия\Федоров\Конференция 2015\Презентация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9923" y="6561312"/>
            <a:ext cx="2577644" cy="180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\\SERVER-FILE\Data-2\Event\___Полиграфия\Федоров\Конференция 2015\Презентация\rus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4527"/>
            <a:ext cx="12192000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077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179521"/>
      </p:ext>
    </p:extLst>
  </p:cSld>
  <p:clrMapOvr>
    <a:masterClrMapping/>
  </p:clrMapOvr>
  <p:hf sldNum="0"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0364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09786"/>
      </p:ext>
    </p:extLst>
  </p:cSld>
  <p:clrMapOvr>
    <a:masterClrMapping/>
  </p:clrMapOvr>
  <p:hf sldNum="0"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335359" y="1742953"/>
            <a:ext cx="11522207" cy="147002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000" b="1" i="0" baseline="0">
                <a:solidFill>
                  <a:srgbClr val="9B2D3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Название темы доклада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35360" y="3429002"/>
            <a:ext cx="6720747" cy="723445"/>
          </a:xfrm>
        </p:spPr>
        <p:txBody>
          <a:bodyPr wrap="square" tIns="90000" bIns="90000" anchor="ctr" anchorCtr="0">
            <a:spAutoFit/>
          </a:bodyPr>
          <a:lstStyle>
            <a:lvl1pPr marL="0" indent="0" algn="l">
              <a:buNone/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ФИО докладчика</a:t>
            </a:r>
          </a:p>
          <a:p>
            <a:endParaRPr lang="ru-RU" dirty="0"/>
          </a:p>
        </p:txBody>
      </p:sp>
      <p:sp>
        <p:nvSpPr>
          <p:cNvPr id="7" name="Текст 16"/>
          <p:cNvSpPr>
            <a:spLocks noGrp="1"/>
          </p:cNvSpPr>
          <p:nvPr>
            <p:ph type="body" sz="quarter" idx="12" hasCustomPrompt="1"/>
          </p:nvPr>
        </p:nvSpPr>
        <p:spPr>
          <a:xfrm>
            <a:off x="335360" y="4149082"/>
            <a:ext cx="5760640" cy="648071"/>
          </a:xfrm>
        </p:spPr>
        <p:txBody>
          <a:bodyPr>
            <a:normAutofit/>
          </a:bodyPr>
          <a:lstStyle>
            <a:lvl1pPr marL="0" indent="0">
              <a:buNone/>
              <a:defRPr sz="1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sp>
        <p:nvSpPr>
          <p:cNvPr id="19" name="Текст 16"/>
          <p:cNvSpPr>
            <a:spLocks noGrp="1"/>
          </p:cNvSpPr>
          <p:nvPr>
            <p:ph type="body" sz="quarter" idx="10" hasCustomPrompt="1"/>
          </p:nvPr>
        </p:nvSpPr>
        <p:spPr>
          <a:xfrm>
            <a:off x="335360" y="332656"/>
            <a:ext cx="9025003" cy="504056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/>
              <a:t>Название организации докладчика</a:t>
            </a:r>
          </a:p>
        </p:txBody>
      </p:sp>
      <p:sp>
        <p:nvSpPr>
          <p:cNvPr id="16" name="Рисунок 12"/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9648395" y="210057"/>
            <a:ext cx="2208245" cy="71967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Логотип компании докладчика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999991" y="6544487"/>
            <a:ext cx="59526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b="1" i="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onstantia" pitchFamily="18" charset="0"/>
                <a:ea typeface="+mn-ea"/>
                <a:cs typeface="+mn-cs"/>
              </a:rPr>
              <a:t>ОСОБЕННОСТИ НАЦИОНАЛЬНОГО УПРАВЛЕНИЯ ПРОЕКТАМИ</a:t>
            </a:r>
          </a:p>
        </p:txBody>
      </p:sp>
      <p:sp>
        <p:nvSpPr>
          <p:cNvPr id="24" name="Прямоугольник 23"/>
          <p:cNvSpPr/>
          <p:nvPr userDrawn="1"/>
        </p:nvSpPr>
        <p:spPr>
          <a:xfrm>
            <a:off x="0" y="6093297"/>
            <a:ext cx="12192000" cy="28779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25" name="Picture 3" descr="\\SERVER-FILE\Data-2\Event\___Полиграфия\Федоров\Логотипы\infostroy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336" y="6153940"/>
            <a:ext cx="493357" cy="148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\\SERVER-FILE\Data-2\Event\___Полиграфия\Федоров\Логотипы\Oracle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505" y="6157861"/>
            <a:ext cx="1067807" cy="16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5" descr="\\SERVER-FILE\Data-2\Event\___Полиграфия\Федоров\Логотипы\EPMC-Logo (1) копия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152" y="6132260"/>
            <a:ext cx="271384" cy="203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\\SERVER-FILE\Data-2\Event\___Полиграфия\Федоров\Логотипы\РусРиск\русриск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123" y="6123405"/>
            <a:ext cx="257652" cy="229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8" descr="\\SERVER-FILE\Data-2\Event\___Полиграфия\Федоров\Логотипы\aacelogo\AACE - Tag  - two color 3_м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3671" y="6126126"/>
            <a:ext cx="805141" cy="209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0" descr="\\SERVER-FILE\Data-2\Event\___Полиграфия\Федоров\Логотипы\Энергострой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6794" y="6123404"/>
            <a:ext cx="407825" cy="245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2" descr="\\SERVER-FILE\Data-2\Event\___Полиграфия\Федоров\Логотипы\g172_moscow.gif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353" y="6128652"/>
            <a:ext cx="241505" cy="227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\\SERVER-FILE\Data-2\Event\___Полиграфия\Федоров\Логотипы\ПМСофт\pm.png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058" y="6159092"/>
            <a:ext cx="603707" cy="13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5" descr="\\SERVER-FILE\Data-2\Event\___Полиграфия\Федоров\Логотипы\СоюзАтомСтрой.png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3399" y="6136106"/>
            <a:ext cx="268808" cy="20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SERVER-FILE\Data-2\Event\___Полиграфия\Федоров\Конференция 2015\Презентация\logo.png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1" y="6544486"/>
            <a:ext cx="3849369" cy="26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SERVER-FILE\Data-2\Event\___Полиграфия\Федоров\Конференция 2015\Презентация\rus.jp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4527"/>
            <a:ext cx="12192000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0357264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335360" y="1742953"/>
            <a:ext cx="11329259" cy="147002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000" b="1">
                <a:solidFill>
                  <a:srgbClr val="C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Названия темы доклада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35360" y="3429002"/>
            <a:ext cx="6720747" cy="723445"/>
          </a:xfrm>
        </p:spPr>
        <p:txBody>
          <a:bodyPr wrap="square" tIns="90000" bIns="90000" anchor="ctr" anchorCtr="0">
            <a:spAutoFit/>
          </a:bodyPr>
          <a:lstStyle>
            <a:lvl1pPr marL="0" indent="0" algn="l">
              <a:buNone/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ФИО докладчика</a:t>
            </a:r>
          </a:p>
          <a:p>
            <a:endParaRPr lang="ru-RU" dirty="0"/>
          </a:p>
        </p:txBody>
      </p:sp>
      <p:sp>
        <p:nvSpPr>
          <p:cNvPr id="7" name="Текст 16"/>
          <p:cNvSpPr>
            <a:spLocks noGrp="1"/>
          </p:cNvSpPr>
          <p:nvPr>
            <p:ph type="body" sz="quarter" idx="12" hasCustomPrompt="1"/>
          </p:nvPr>
        </p:nvSpPr>
        <p:spPr>
          <a:xfrm>
            <a:off x="335360" y="4149082"/>
            <a:ext cx="5760640" cy="648071"/>
          </a:xfrm>
        </p:spPr>
        <p:txBody>
          <a:bodyPr>
            <a:normAutofit/>
          </a:bodyPr>
          <a:lstStyle>
            <a:lvl1pPr marL="0" indent="0">
              <a:buNone/>
              <a:defRPr sz="1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pic>
        <p:nvPicPr>
          <p:cNvPr id="1026" name="Picture 2" descr="\\SERVER-FILE\Data-2\Event\___Полиграфия\Федоров\Логотипы\ПМСофт\pm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1" y="6536160"/>
            <a:ext cx="658359" cy="144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SERVER-FILE\Data-2\Event\___Полиграфия\Федоров\Логотипы\infostro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627" y="6507783"/>
            <a:ext cx="672075" cy="201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SERVER-FILE\Data-2\Event\___Полиграфия\Федоров\Логотипы\Oracle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317" y="6501314"/>
            <a:ext cx="1454619" cy="225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\\SERVER-FILE\Data-2\Event\___Полиграфия\Федоров\Логотипы\EPMC-Logo (1) копия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351" y="6476917"/>
            <a:ext cx="369692" cy="277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\\SERVER-FILE\Data-2\Event\___Полиграфия\Федоров\Логотипы\РусРиск\русриск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197" y="6459601"/>
            <a:ext cx="350985" cy="312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\\SERVER-FILE\Data-2\Event\___Полиграфия\Федоров\Логотипы\aacelogo\AACE - Tag  - two color 3_м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2277" y="6488934"/>
            <a:ext cx="960107" cy="25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ERVER-FILE\Data-2\Event\___Полиграфия\Федоров\Логотипы\СоюзАтомСтрой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8328" y="6475043"/>
            <a:ext cx="366184" cy="277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\\SERVER-FILE\Data-2\Event\___Полиграфия\Федоров\Логотипы\Энергострой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2598" y="6453336"/>
            <a:ext cx="555559" cy="33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\\SERVER-FILE\Data-2\Event\___Полиграфия\Федоров\Логотипы\g172_moscow.gi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551" y="6453337"/>
            <a:ext cx="328991" cy="30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04803" y="5827360"/>
            <a:ext cx="3243859" cy="409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Текст 16"/>
          <p:cNvSpPr>
            <a:spLocks noGrp="1"/>
          </p:cNvSpPr>
          <p:nvPr>
            <p:ph type="body" sz="quarter" idx="10" hasCustomPrompt="1"/>
          </p:nvPr>
        </p:nvSpPr>
        <p:spPr>
          <a:xfrm>
            <a:off x="335360" y="332656"/>
            <a:ext cx="9025003" cy="504056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/>
              <a:t>Названия организации докладчика</a:t>
            </a:r>
          </a:p>
        </p:txBody>
      </p:sp>
      <p:sp>
        <p:nvSpPr>
          <p:cNvPr id="16" name="Рисунок 12"/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9456374" y="210057"/>
            <a:ext cx="2208245" cy="71967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Логотип компании докладчика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8DC8FCA-97D2-46A1-B5C5-12BAA56ED73A}"/>
              </a:ext>
            </a:extLst>
          </p:cNvPr>
          <p:cNvSpPr txBox="1"/>
          <p:nvPr userDrawn="1"/>
        </p:nvSpPr>
        <p:spPr>
          <a:xfrm>
            <a:off x="5999991" y="6544487"/>
            <a:ext cx="59526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onstantia" pitchFamily="18" charset="0"/>
              </a:rPr>
              <a:t>ОСОБЕННОСТИ НАЦИОНАЛЬНОГО УПРАВЛЕНИЯ ПРОЕКТАМИ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9DDB086-539D-46B3-A4C8-535463024285}"/>
              </a:ext>
            </a:extLst>
          </p:cNvPr>
          <p:cNvSpPr/>
          <p:nvPr userDrawn="1"/>
        </p:nvSpPr>
        <p:spPr>
          <a:xfrm>
            <a:off x="0" y="6093297"/>
            <a:ext cx="12192000" cy="28779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prstClr val="white"/>
                </a:solidFill>
              </a:ln>
              <a:solidFill>
                <a:prstClr val="white"/>
              </a:solidFill>
            </a:endParaRPr>
          </a:p>
        </p:txBody>
      </p:sp>
      <p:pic>
        <p:nvPicPr>
          <p:cNvPr id="20" name="Picture 3" descr="\\SERVER-FILE\Data-2\Event\___Полиграфия\Федоров\Логотипы\infostroy.jpg">
            <a:extLst>
              <a:ext uri="{FF2B5EF4-FFF2-40B4-BE49-F238E27FC236}">
                <a16:creationId xmlns:a16="http://schemas.microsoft.com/office/drawing/2014/main" id="{3D8A9CBD-7A64-4416-9975-19A761574AD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336" y="6153940"/>
            <a:ext cx="493357" cy="148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\\SERVER-FILE\Data-2\Event\___Полиграфия\Федоров\Логотипы\OracleLogo.png">
            <a:extLst>
              <a:ext uri="{FF2B5EF4-FFF2-40B4-BE49-F238E27FC236}">
                <a16:creationId xmlns:a16="http://schemas.microsoft.com/office/drawing/2014/main" id="{E5F661B8-F3D7-4E34-9084-65EE738F868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505" y="6157861"/>
            <a:ext cx="1067807" cy="16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5" descr="\\SERVER-FILE\Data-2\Event\___Полиграфия\Федоров\Логотипы\EPMC-Logo (1) копия.png">
            <a:extLst>
              <a:ext uri="{FF2B5EF4-FFF2-40B4-BE49-F238E27FC236}">
                <a16:creationId xmlns:a16="http://schemas.microsoft.com/office/drawing/2014/main" id="{BC60A900-145D-4FBC-B285-5130F9122A7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152" y="6132260"/>
            <a:ext cx="271384" cy="203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\\SERVER-FILE\Data-2\Event\___Полиграфия\Федоров\Логотипы\РусРиск\русриск.png">
            <a:extLst>
              <a:ext uri="{FF2B5EF4-FFF2-40B4-BE49-F238E27FC236}">
                <a16:creationId xmlns:a16="http://schemas.microsoft.com/office/drawing/2014/main" id="{DA6996DB-A007-4968-A34B-126DF48D0A3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123" y="6123405"/>
            <a:ext cx="257652" cy="229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8" descr="\\SERVER-FILE\Data-2\Event\___Полиграфия\Федоров\Логотипы\aacelogo\AACE - Tag  - two color 3_м.png">
            <a:extLst>
              <a:ext uri="{FF2B5EF4-FFF2-40B4-BE49-F238E27FC236}">
                <a16:creationId xmlns:a16="http://schemas.microsoft.com/office/drawing/2014/main" id="{0A356FD9-0944-470C-A648-30377F59DB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3671" y="6126126"/>
            <a:ext cx="805141" cy="209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0" descr="\\SERVER-FILE\Data-2\Event\___Полиграфия\Федоров\Логотипы\Энергострой.png">
            <a:extLst>
              <a:ext uri="{FF2B5EF4-FFF2-40B4-BE49-F238E27FC236}">
                <a16:creationId xmlns:a16="http://schemas.microsoft.com/office/drawing/2014/main" id="{D794B6F6-C948-4750-BC4E-63B4343D18D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6794" y="6123404"/>
            <a:ext cx="407825" cy="245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2" descr="\\SERVER-FILE\Data-2\Event\___Полиграфия\Федоров\Логотипы\g172_moscow.gif">
            <a:extLst>
              <a:ext uri="{FF2B5EF4-FFF2-40B4-BE49-F238E27FC236}">
                <a16:creationId xmlns:a16="http://schemas.microsoft.com/office/drawing/2014/main" id="{E65BA144-E9E4-4424-86AA-B6036D0563B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353" y="6128652"/>
            <a:ext cx="241505" cy="227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\\SERVER-FILE\Data-2\Event\___Полиграфия\Федоров\Логотипы\ПМСофт\pm.png">
            <a:extLst>
              <a:ext uri="{FF2B5EF4-FFF2-40B4-BE49-F238E27FC236}">
                <a16:creationId xmlns:a16="http://schemas.microsoft.com/office/drawing/2014/main" id="{3A1C68DA-1496-481A-9E2E-AEF2778D752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058" y="6159092"/>
            <a:ext cx="603707" cy="13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5" descr="\\SERVER-FILE\Data-2\Event\___Полиграфия\Федоров\Логотипы\СоюзАтомСтрой.png">
            <a:extLst>
              <a:ext uri="{FF2B5EF4-FFF2-40B4-BE49-F238E27FC236}">
                <a16:creationId xmlns:a16="http://schemas.microsoft.com/office/drawing/2014/main" id="{FF335F76-AE9C-43C5-9003-643AA9CFCAE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3399" y="6136106"/>
            <a:ext cx="268808" cy="20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\\SERVER-FILE\Data-2\Event\___Полиграфия\Федоров\Конференция 2015\Презентация\logo.png">
            <a:extLst>
              <a:ext uri="{FF2B5EF4-FFF2-40B4-BE49-F238E27FC236}">
                <a16:creationId xmlns:a16="http://schemas.microsoft.com/office/drawing/2014/main" id="{B2C85A83-2B56-4D91-9C64-49E74C51B6C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1" y="6544486"/>
            <a:ext cx="3849369" cy="26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\\SERVER-FILE\Data-2\Event\___Полиграфия\Федоров\Конференция 2015\Презентация\rus.jpg">
            <a:extLst>
              <a:ext uri="{FF2B5EF4-FFF2-40B4-BE49-F238E27FC236}">
                <a16:creationId xmlns:a16="http://schemas.microsoft.com/office/drawing/2014/main" id="{519FDBC6-1CE0-4064-A05F-1396199AFEF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4527"/>
            <a:ext cx="12192000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010717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238"/>
            <a:ext cx="11521280" cy="70609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 b="1" baseline="0">
                <a:solidFill>
                  <a:srgbClr val="C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9" name="Номер слайда 6"/>
          <p:cNvSpPr txBox="1">
            <a:spLocks/>
          </p:cNvSpPr>
          <p:nvPr/>
        </p:nvSpPr>
        <p:spPr>
          <a:xfrm>
            <a:off x="47328" y="6520260"/>
            <a:ext cx="527381" cy="293117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37D0676-B7BB-4FB1-AAD5-D213FB48CE9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pPr algn="ctr"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  <a:cs typeface="Arial" pitchFamily="34" charset="0"/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idx="10" hasCustomPrompt="1"/>
          </p:nvPr>
        </p:nvSpPr>
        <p:spPr>
          <a:xfrm>
            <a:off x="335360" y="764704"/>
            <a:ext cx="11521280" cy="5616624"/>
          </a:xfrm>
        </p:spPr>
        <p:txBody>
          <a:bodyPr>
            <a:noAutofit/>
          </a:bodyPr>
          <a:lstStyle>
            <a:lvl1pPr marL="457200" indent="-457200">
              <a:buSzPct val="100000"/>
              <a:buFont typeface="Arial" pitchFamily="34" charset="0"/>
              <a:buChar char="−"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80000"/>
              <a:buFont typeface="Courier New" pitchFamily="49" charset="0"/>
              <a:buChar char="o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24000" indent="-266700">
              <a:buFont typeface="Arial" pitchFamily="34" charset="0"/>
              <a:buChar char="•"/>
              <a:tabLst>
                <a:tab pos="1524000" algn="l"/>
              </a:tabLs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ru-RU" dirty="0"/>
              <a:t>Уровень 1</a:t>
            </a:r>
          </a:p>
          <a:p>
            <a:pPr lvl="1"/>
            <a:r>
              <a:rPr lang="ru-RU" dirty="0"/>
              <a:t>Уровень 2</a:t>
            </a:r>
          </a:p>
          <a:p>
            <a:pPr lvl="2"/>
            <a:r>
              <a:rPr lang="ru-RU" dirty="0"/>
              <a:t>Уровень 3</a:t>
            </a:r>
          </a:p>
          <a:p>
            <a:pPr lvl="3"/>
            <a:r>
              <a:rPr lang="ru-RU" dirty="0"/>
              <a:t>Уровень 4</a:t>
            </a: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06922" y="6491002"/>
            <a:ext cx="3441740" cy="36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Нижний колонтитул 4" descr="&#10;"/>
          <p:cNvSpPr>
            <a:spLocks noGrp="1"/>
          </p:cNvSpPr>
          <p:nvPr>
            <p:ph type="ftr" sz="quarter" idx="3"/>
          </p:nvPr>
        </p:nvSpPr>
        <p:spPr>
          <a:xfrm>
            <a:off x="574709" y="6520260"/>
            <a:ext cx="8032212" cy="293117"/>
          </a:xfrm>
          <a:prstGeom prst="rect">
            <a:avLst/>
          </a:prstGeom>
        </p:spPr>
        <p:txBody>
          <a:bodyPr lIns="72000" tIns="46800" anchor="ctr" anchorCtr="0">
            <a:normAutofit/>
          </a:bodyPr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cs typeface="Times New Roman" pitchFamily="18" charset="0"/>
              </a:defRPr>
            </a:lvl1pPr>
          </a:lstStyle>
          <a:p>
            <a:endParaRPr lang="ru-RU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8" name="Номер слайда 6">
            <a:extLst>
              <a:ext uri="{FF2B5EF4-FFF2-40B4-BE49-F238E27FC236}">
                <a16:creationId xmlns:a16="http://schemas.microsoft.com/office/drawing/2014/main" id="{E593214B-3E4E-4BA4-9232-EC81239A8BD4}"/>
              </a:ext>
            </a:extLst>
          </p:cNvPr>
          <p:cNvSpPr txBox="1">
            <a:spLocks/>
          </p:cNvSpPr>
          <p:nvPr userDrawn="1"/>
        </p:nvSpPr>
        <p:spPr>
          <a:xfrm>
            <a:off x="288032" y="6520260"/>
            <a:ext cx="527381" cy="293117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37D0676-B7BB-4FB1-AAD5-D213FB48CE9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pPr algn="ctr"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  <a:cs typeface="Arial" pitchFamily="34" charset="0"/>
            </a:endParaRPr>
          </a:p>
        </p:txBody>
      </p:sp>
      <p:pic>
        <p:nvPicPr>
          <p:cNvPr id="11" name="Picture 2" descr="\\SERVER-FILE\Data-2\Event\___Полиграфия\Федоров\Конференция 2015\Презентация\logo.png">
            <a:extLst>
              <a:ext uri="{FF2B5EF4-FFF2-40B4-BE49-F238E27FC236}">
                <a16:creationId xmlns:a16="http://schemas.microsoft.com/office/drawing/2014/main" id="{BC660553-72D8-4580-A4B2-62798990D9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9923" y="6561312"/>
            <a:ext cx="2577644" cy="180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\\SERVER-FILE\Data-2\Event\___Полиграфия\Федоров\Конференция 2015\Презентация\rus.jpg">
            <a:extLst>
              <a:ext uri="{FF2B5EF4-FFF2-40B4-BE49-F238E27FC236}">
                <a16:creationId xmlns:a16="http://schemas.microsoft.com/office/drawing/2014/main" id="{BE461242-8604-428F-BDF7-396C8B196B5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4527"/>
            <a:ext cx="12192000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63767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238"/>
            <a:ext cx="11521280" cy="70609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 b="1" baseline="0">
                <a:solidFill>
                  <a:srgbClr val="C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>
          <a:xfrm>
            <a:off x="334434" y="764704"/>
            <a:ext cx="11522207" cy="56166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Номер слайда 6"/>
          <p:cNvSpPr txBox="1">
            <a:spLocks/>
          </p:cNvSpPr>
          <p:nvPr/>
        </p:nvSpPr>
        <p:spPr>
          <a:xfrm>
            <a:off x="47328" y="6520260"/>
            <a:ext cx="527381" cy="293117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37D0676-B7BB-4FB1-AAD5-D213FB48CE9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pPr algn="ctr"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  <a:cs typeface="Arial" pitchFamily="34" charset="0"/>
            </a:endParaRPr>
          </a:p>
        </p:txBody>
      </p:sp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06922" y="6491002"/>
            <a:ext cx="3441740" cy="36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Нижний колонтитул 4" descr="&#10;"/>
          <p:cNvSpPr>
            <a:spLocks noGrp="1"/>
          </p:cNvSpPr>
          <p:nvPr>
            <p:ph type="ftr" sz="quarter" idx="3"/>
          </p:nvPr>
        </p:nvSpPr>
        <p:spPr>
          <a:xfrm>
            <a:off x="574709" y="6520260"/>
            <a:ext cx="8032212" cy="293117"/>
          </a:xfrm>
          <a:prstGeom prst="rect">
            <a:avLst/>
          </a:prstGeom>
        </p:spPr>
        <p:txBody>
          <a:bodyPr lIns="72000" tIns="46800" anchor="ctr" anchorCtr="0">
            <a:normAutofit/>
          </a:bodyPr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cs typeface="Times New Roman" pitchFamily="18" charset="0"/>
              </a:defRPr>
            </a:lvl1pPr>
          </a:lstStyle>
          <a:p>
            <a:endParaRPr lang="ru-RU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9" name="Номер слайда 6">
            <a:extLst>
              <a:ext uri="{FF2B5EF4-FFF2-40B4-BE49-F238E27FC236}">
                <a16:creationId xmlns:a16="http://schemas.microsoft.com/office/drawing/2014/main" id="{288A3B46-42AA-408E-8121-07EBC1A67C13}"/>
              </a:ext>
            </a:extLst>
          </p:cNvPr>
          <p:cNvSpPr txBox="1">
            <a:spLocks/>
          </p:cNvSpPr>
          <p:nvPr userDrawn="1"/>
        </p:nvSpPr>
        <p:spPr>
          <a:xfrm>
            <a:off x="288032" y="6520260"/>
            <a:ext cx="527381" cy="293117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37D0676-B7BB-4FB1-AAD5-D213FB48CE9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pPr algn="ctr"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  <a:cs typeface="Arial" pitchFamily="34" charset="0"/>
            </a:endParaRPr>
          </a:p>
        </p:txBody>
      </p:sp>
      <p:pic>
        <p:nvPicPr>
          <p:cNvPr id="10" name="Picture 2" descr="\\SERVER-FILE\Data-2\Event\___Полиграфия\Федоров\Конференция 2015\Презентация\logo.png">
            <a:extLst>
              <a:ext uri="{FF2B5EF4-FFF2-40B4-BE49-F238E27FC236}">
                <a16:creationId xmlns:a16="http://schemas.microsoft.com/office/drawing/2014/main" id="{19750CEE-8AC4-488D-9EBF-BBDC25F6F3A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9923" y="6561312"/>
            <a:ext cx="2577644" cy="180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\\SERVER-FILE\Data-2\Event\___Полиграфия\Федоров\Конференция 2015\Презентация\rus.jpg">
            <a:extLst>
              <a:ext uri="{FF2B5EF4-FFF2-40B4-BE49-F238E27FC236}">
                <a16:creationId xmlns:a16="http://schemas.microsoft.com/office/drawing/2014/main" id="{33B6ABCB-02EC-4057-853D-6894507382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4527"/>
            <a:ext cx="12192000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2703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719403" y="3119165"/>
            <a:ext cx="10657184" cy="461665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algn="ctr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7" name="Номер слайда 6"/>
          <p:cNvSpPr txBox="1">
            <a:spLocks/>
          </p:cNvSpPr>
          <p:nvPr/>
        </p:nvSpPr>
        <p:spPr>
          <a:xfrm>
            <a:off x="47328" y="6520260"/>
            <a:ext cx="527381" cy="293117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37D0676-B7BB-4FB1-AAD5-D213FB48CE9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pPr algn="ctr"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  <a:cs typeface="Arial" pitchFamily="34" charset="0"/>
            </a:endParaRPr>
          </a:p>
        </p:txBody>
      </p:sp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06922" y="6491002"/>
            <a:ext cx="3441740" cy="36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F325817-D27A-43A7-B563-871156C2403A}"/>
              </a:ext>
            </a:extLst>
          </p:cNvPr>
          <p:cNvSpPr txBox="1"/>
          <p:nvPr userDrawn="1"/>
        </p:nvSpPr>
        <p:spPr>
          <a:xfrm>
            <a:off x="1775520" y="6540804"/>
            <a:ext cx="59526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onstantia" pitchFamily="18" charset="0"/>
              </a:rPr>
              <a:t>ОСОБЕННОСТИ НАЦИОНАЛЬНОГО УПРАВЛЕНИЯ ПРОЕКТАМИ</a:t>
            </a:r>
          </a:p>
        </p:txBody>
      </p:sp>
      <p:sp>
        <p:nvSpPr>
          <p:cNvPr id="9" name="Номер слайда 6">
            <a:extLst>
              <a:ext uri="{FF2B5EF4-FFF2-40B4-BE49-F238E27FC236}">
                <a16:creationId xmlns:a16="http://schemas.microsoft.com/office/drawing/2014/main" id="{DFE402B6-8B2D-4A6E-A981-03EA9BA68124}"/>
              </a:ext>
            </a:extLst>
          </p:cNvPr>
          <p:cNvSpPr txBox="1">
            <a:spLocks/>
          </p:cNvSpPr>
          <p:nvPr userDrawn="1"/>
        </p:nvSpPr>
        <p:spPr>
          <a:xfrm>
            <a:off x="288032" y="6520260"/>
            <a:ext cx="527381" cy="293117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37D0676-B7BB-4FB1-AAD5-D213FB48CE9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pPr algn="ctr"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  <a:cs typeface="Arial" pitchFamily="34" charset="0"/>
            </a:endParaRPr>
          </a:p>
        </p:txBody>
      </p:sp>
      <p:pic>
        <p:nvPicPr>
          <p:cNvPr id="10" name="Picture 2" descr="\\SERVER-FILE\Data-2\Event\___Полиграфия\Федоров\Конференция 2015\Презентация\logo.png">
            <a:extLst>
              <a:ext uri="{FF2B5EF4-FFF2-40B4-BE49-F238E27FC236}">
                <a16:creationId xmlns:a16="http://schemas.microsoft.com/office/drawing/2014/main" id="{D6F9FCD0-FC5D-4E75-906F-46956AD0FEF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9923" y="6561312"/>
            <a:ext cx="2577644" cy="180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\\SERVER-FILE\Data-2\Event\___Полиграфия\Федоров\Конференция 2015\Презентация\rus.jpg">
            <a:extLst>
              <a:ext uri="{FF2B5EF4-FFF2-40B4-BE49-F238E27FC236}">
                <a16:creationId xmlns:a16="http://schemas.microsoft.com/office/drawing/2014/main" id="{C50CFC9D-BBEB-4C53-BDDF-583908FA349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4527"/>
            <a:ext cx="12192000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3664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35360" y="44624"/>
            <a:ext cx="11521280" cy="70609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 b="1" baseline="0">
                <a:solidFill>
                  <a:srgbClr val="C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2" name="Объект 2"/>
          <p:cNvSpPr>
            <a:spLocks noGrp="1"/>
          </p:cNvSpPr>
          <p:nvPr>
            <p:ph idx="1" hasCustomPrompt="1"/>
          </p:nvPr>
        </p:nvSpPr>
        <p:spPr>
          <a:xfrm>
            <a:off x="335360" y="836712"/>
            <a:ext cx="5664629" cy="5544616"/>
          </a:xfrm>
        </p:spPr>
        <p:txBody>
          <a:bodyPr>
            <a:noAutofit/>
          </a:bodyPr>
          <a:lstStyle>
            <a:lvl1pPr marL="457200" indent="-457200">
              <a:buSzPct val="110000"/>
              <a:buFont typeface="Arial" pitchFamily="34" charset="0"/>
              <a:buChar char="−"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80000"/>
              <a:buFont typeface="Courier New" pitchFamily="49" charset="0"/>
              <a:buChar char="o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24000" indent="-266700">
              <a:buFont typeface="Arial" pitchFamily="34" charset="0"/>
              <a:buChar char="•"/>
              <a:tabLst>
                <a:tab pos="1524000" algn="l"/>
              </a:tabLs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ru-RU" dirty="0"/>
              <a:t>Уровень 1</a:t>
            </a:r>
          </a:p>
          <a:p>
            <a:pPr lvl="1"/>
            <a:r>
              <a:rPr lang="ru-RU" dirty="0"/>
              <a:t>Уровень 2</a:t>
            </a:r>
          </a:p>
          <a:p>
            <a:pPr lvl="2"/>
            <a:r>
              <a:rPr lang="ru-RU" dirty="0"/>
              <a:t>Уровень 3</a:t>
            </a:r>
          </a:p>
          <a:p>
            <a:pPr lvl="3"/>
            <a:r>
              <a:rPr lang="ru-RU" dirty="0"/>
              <a:t>Уровень 4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0" hasCustomPrompt="1"/>
          </p:nvPr>
        </p:nvSpPr>
        <p:spPr>
          <a:xfrm>
            <a:off x="6192011" y="836712"/>
            <a:ext cx="5664629" cy="5544616"/>
          </a:xfrm>
        </p:spPr>
        <p:txBody>
          <a:bodyPr>
            <a:noAutofit/>
          </a:bodyPr>
          <a:lstStyle>
            <a:lvl1pPr marL="457200" indent="-457200">
              <a:buSzPct val="110000"/>
              <a:buFont typeface="Arial" pitchFamily="34" charset="0"/>
              <a:buChar char="−"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80000"/>
              <a:buFont typeface="Courier New" pitchFamily="49" charset="0"/>
              <a:buChar char="o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24000" indent="-266700">
              <a:buFont typeface="Arial" pitchFamily="34" charset="0"/>
              <a:buChar char="•"/>
              <a:tabLst>
                <a:tab pos="1524000" algn="l"/>
              </a:tabLs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ru-RU" dirty="0"/>
              <a:t>Уровень 1</a:t>
            </a:r>
          </a:p>
          <a:p>
            <a:pPr lvl="1"/>
            <a:r>
              <a:rPr lang="ru-RU" dirty="0"/>
              <a:t>Уровень 2</a:t>
            </a:r>
          </a:p>
          <a:p>
            <a:pPr lvl="2"/>
            <a:r>
              <a:rPr lang="ru-RU" dirty="0"/>
              <a:t>Уровень 3</a:t>
            </a:r>
          </a:p>
          <a:p>
            <a:pPr lvl="3"/>
            <a:r>
              <a:rPr lang="ru-RU" dirty="0"/>
              <a:t>Уровень 4</a:t>
            </a:r>
          </a:p>
        </p:txBody>
      </p:sp>
      <p:sp>
        <p:nvSpPr>
          <p:cNvPr id="9" name="Номер слайда 6"/>
          <p:cNvSpPr txBox="1">
            <a:spLocks/>
          </p:cNvSpPr>
          <p:nvPr/>
        </p:nvSpPr>
        <p:spPr>
          <a:xfrm>
            <a:off x="47328" y="6520260"/>
            <a:ext cx="527381" cy="293117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37D0676-B7BB-4FB1-AAD5-D213FB48CE9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pPr algn="ctr"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  <a:cs typeface="Arial" pitchFamily="34" charset="0"/>
            </a:endParaRPr>
          </a:p>
        </p:txBody>
      </p:sp>
      <p:pic>
        <p:nvPicPr>
          <p:cNvPr id="15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06922" y="6491002"/>
            <a:ext cx="3441740" cy="36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Нижний колонтитул 4" descr="&#10;"/>
          <p:cNvSpPr>
            <a:spLocks noGrp="1"/>
          </p:cNvSpPr>
          <p:nvPr>
            <p:ph type="ftr" sz="quarter" idx="3"/>
          </p:nvPr>
        </p:nvSpPr>
        <p:spPr>
          <a:xfrm>
            <a:off x="574709" y="6520260"/>
            <a:ext cx="8032212" cy="293117"/>
          </a:xfrm>
          <a:prstGeom prst="rect">
            <a:avLst/>
          </a:prstGeom>
        </p:spPr>
        <p:txBody>
          <a:bodyPr lIns="72000" tIns="46800" anchor="ctr" anchorCtr="0">
            <a:normAutofit/>
          </a:bodyPr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cs typeface="Times New Roman" pitchFamily="18" charset="0"/>
              </a:defRPr>
            </a:lvl1pPr>
          </a:lstStyle>
          <a:p>
            <a:endParaRPr lang="ru-RU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0" name="Номер слайда 6">
            <a:extLst>
              <a:ext uri="{FF2B5EF4-FFF2-40B4-BE49-F238E27FC236}">
                <a16:creationId xmlns:a16="http://schemas.microsoft.com/office/drawing/2014/main" id="{8BDD6AAC-6313-4B4F-86CA-F0C96FFFBBE3}"/>
              </a:ext>
            </a:extLst>
          </p:cNvPr>
          <p:cNvSpPr txBox="1">
            <a:spLocks/>
          </p:cNvSpPr>
          <p:nvPr userDrawn="1"/>
        </p:nvSpPr>
        <p:spPr>
          <a:xfrm>
            <a:off x="288032" y="6520260"/>
            <a:ext cx="527381" cy="293117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37D0676-B7BB-4FB1-AAD5-D213FB48CE9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pPr algn="ctr"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  <a:cs typeface="Arial" pitchFamily="34" charset="0"/>
            </a:endParaRPr>
          </a:p>
        </p:txBody>
      </p:sp>
      <p:pic>
        <p:nvPicPr>
          <p:cNvPr id="11" name="Picture 2" descr="\\SERVER-FILE\Data-2\Event\___Полиграфия\Федоров\Конференция 2015\Презентация\logo.png">
            <a:extLst>
              <a:ext uri="{FF2B5EF4-FFF2-40B4-BE49-F238E27FC236}">
                <a16:creationId xmlns:a16="http://schemas.microsoft.com/office/drawing/2014/main" id="{2E99AE6D-DE5C-4D8D-8BCC-BC9A3ECACE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9923" y="6561312"/>
            <a:ext cx="2577644" cy="180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\\SERVER-FILE\Data-2\Event\___Полиграфия\Федоров\Конференция 2015\Презентация\rus.jpg">
            <a:extLst>
              <a:ext uri="{FF2B5EF4-FFF2-40B4-BE49-F238E27FC236}">
                <a16:creationId xmlns:a16="http://schemas.microsoft.com/office/drawing/2014/main" id="{5CE2470B-2E80-456D-AF03-F82AD199322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4527"/>
            <a:ext cx="12192000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1849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019" y="5013176"/>
            <a:ext cx="11545620" cy="566738"/>
          </a:xfrm>
          <a:prstGeom prst="rect">
            <a:avLst/>
          </a:prstGeom>
        </p:spPr>
        <p:txBody>
          <a:bodyPr anchor="b"/>
          <a:lstStyle>
            <a:lvl1pPr algn="l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11020" y="5579914"/>
            <a:ext cx="11545621" cy="804862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Объект 2"/>
          <p:cNvSpPr>
            <a:spLocks noGrp="1"/>
          </p:cNvSpPr>
          <p:nvPr>
            <p:ph idx="10" hasCustomPrompt="1"/>
          </p:nvPr>
        </p:nvSpPr>
        <p:spPr>
          <a:xfrm>
            <a:off x="311019" y="188640"/>
            <a:ext cx="11545621" cy="4752528"/>
          </a:xfrm>
        </p:spPr>
        <p:txBody>
          <a:bodyPr>
            <a:noAutofit/>
          </a:bodyPr>
          <a:lstStyle>
            <a:lvl1pPr marL="457200" indent="-457200">
              <a:buSzPct val="110000"/>
              <a:buFont typeface="Arial" pitchFamily="34" charset="0"/>
              <a:buChar char="−"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80000"/>
              <a:buFont typeface="Courier New" pitchFamily="49" charset="0"/>
              <a:buChar char="o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24000" indent="-266700">
              <a:buFont typeface="Arial" pitchFamily="34" charset="0"/>
              <a:buChar char="•"/>
              <a:tabLst>
                <a:tab pos="1524000" algn="l"/>
              </a:tabLs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ru-RU" dirty="0"/>
              <a:t>Уровень 1</a:t>
            </a:r>
          </a:p>
          <a:p>
            <a:pPr lvl="1"/>
            <a:r>
              <a:rPr lang="ru-RU" dirty="0"/>
              <a:t>Уровень 2</a:t>
            </a:r>
          </a:p>
          <a:p>
            <a:pPr lvl="2"/>
            <a:r>
              <a:rPr lang="ru-RU" dirty="0"/>
              <a:t>Уровень 3</a:t>
            </a:r>
          </a:p>
          <a:p>
            <a:pPr lvl="3"/>
            <a:r>
              <a:rPr lang="ru-RU" dirty="0"/>
              <a:t>Уровень 4</a:t>
            </a:r>
          </a:p>
        </p:txBody>
      </p:sp>
      <p:sp>
        <p:nvSpPr>
          <p:cNvPr id="9" name="Номер слайда 6"/>
          <p:cNvSpPr txBox="1">
            <a:spLocks/>
          </p:cNvSpPr>
          <p:nvPr/>
        </p:nvSpPr>
        <p:spPr>
          <a:xfrm>
            <a:off x="47328" y="6520260"/>
            <a:ext cx="527381" cy="293117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37D0676-B7BB-4FB1-AAD5-D213FB48CE9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pPr algn="ctr"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  <a:cs typeface="Arial" pitchFamily="34" charset="0"/>
            </a:endParaRPr>
          </a:p>
        </p:txBody>
      </p:sp>
      <p:pic>
        <p:nvPicPr>
          <p:cNvPr id="11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06922" y="6491002"/>
            <a:ext cx="3441740" cy="36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Нижний колонтитул 4" descr="&#10;"/>
          <p:cNvSpPr>
            <a:spLocks noGrp="1"/>
          </p:cNvSpPr>
          <p:nvPr>
            <p:ph type="ftr" sz="quarter" idx="3"/>
          </p:nvPr>
        </p:nvSpPr>
        <p:spPr>
          <a:xfrm>
            <a:off x="574709" y="6520260"/>
            <a:ext cx="8032212" cy="293117"/>
          </a:xfrm>
          <a:prstGeom prst="rect">
            <a:avLst/>
          </a:prstGeom>
        </p:spPr>
        <p:txBody>
          <a:bodyPr lIns="72000" tIns="46800" anchor="ctr" anchorCtr="0">
            <a:normAutofit/>
          </a:bodyPr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cs typeface="Times New Roman" pitchFamily="18" charset="0"/>
              </a:defRPr>
            </a:lvl1pPr>
          </a:lstStyle>
          <a:p>
            <a:endParaRPr lang="ru-RU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0" name="Номер слайда 6">
            <a:extLst>
              <a:ext uri="{FF2B5EF4-FFF2-40B4-BE49-F238E27FC236}">
                <a16:creationId xmlns:a16="http://schemas.microsoft.com/office/drawing/2014/main" id="{E36A092A-2211-469A-BD96-B7D872116353}"/>
              </a:ext>
            </a:extLst>
          </p:cNvPr>
          <p:cNvSpPr txBox="1">
            <a:spLocks/>
          </p:cNvSpPr>
          <p:nvPr userDrawn="1"/>
        </p:nvSpPr>
        <p:spPr>
          <a:xfrm>
            <a:off x="288032" y="6520260"/>
            <a:ext cx="527381" cy="293117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37D0676-B7BB-4FB1-AAD5-D213FB48CE9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pPr algn="ctr"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  <a:cs typeface="Arial" pitchFamily="34" charset="0"/>
            </a:endParaRPr>
          </a:p>
        </p:txBody>
      </p:sp>
      <p:pic>
        <p:nvPicPr>
          <p:cNvPr id="12" name="Picture 2" descr="\\SERVER-FILE\Data-2\Event\___Полиграфия\Федоров\Конференция 2015\Презентация\logo.png">
            <a:extLst>
              <a:ext uri="{FF2B5EF4-FFF2-40B4-BE49-F238E27FC236}">
                <a16:creationId xmlns:a16="http://schemas.microsoft.com/office/drawing/2014/main" id="{D35077BF-CE06-426D-80B2-01789D99368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9923" y="6561312"/>
            <a:ext cx="2577644" cy="180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\\SERVER-FILE\Data-2\Event\___Полиграфия\Федоров\Конференция 2015\Презентация\rus.jpg">
            <a:extLst>
              <a:ext uri="{FF2B5EF4-FFF2-40B4-BE49-F238E27FC236}">
                <a16:creationId xmlns:a16="http://schemas.microsoft.com/office/drawing/2014/main" id="{27DAF584-0965-4F54-9EFB-7410EF11C6E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4527"/>
            <a:ext cx="12192000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2115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6044-7575-4A4C-9259-0E24C2D5B755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9C3A-A23B-4581-8D61-C59243B1C7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онтактная информа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335361" y="1556792"/>
            <a:ext cx="7114004" cy="280831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lnSpc>
                <a:spcPct val="150000"/>
              </a:lnSpc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Образец контактной информации</a:t>
            </a:r>
          </a:p>
        </p:txBody>
      </p:sp>
      <p:pic>
        <p:nvPicPr>
          <p:cNvPr id="24" name="Picture 2" descr="\\SERVER-FILE\Data-2\Event\___Полиграфия\Федоров\Логотипы\ПМСофт\pm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1" y="6536160"/>
            <a:ext cx="658359" cy="144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\\SERVER-FILE\Data-2\Event\___Полиграфия\Федоров\Логотипы\infostro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627" y="6507783"/>
            <a:ext cx="672075" cy="201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\\SERVER-FILE\Data-2\Event\___Полиграфия\Федоров\Логотипы\Oracle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317" y="6501314"/>
            <a:ext cx="1454619" cy="225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5" descr="\\SERVER-FILE\Data-2\Event\___Полиграфия\Федоров\Логотипы\EPMC-Logo (1) копия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351" y="6476917"/>
            <a:ext cx="369692" cy="277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\\SERVER-FILE\Data-2\Event\___Полиграфия\Федоров\Логотипы\РусРиск\русриск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197" y="6459601"/>
            <a:ext cx="350985" cy="312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8" descr="\\SERVER-FILE\Data-2\Event\___Полиграфия\Федоров\Логотипы\aacelogo\AACE - Tag  - two color 3_м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2277" y="6488934"/>
            <a:ext cx="960107" cy="25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9" descr="\\SERVER-FILE\Data-2\Event\___Полиграфия\Федоров\Логотипы\СоюзАтомСтрой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8328" y="6475043"/>
            <a:ext cx="366184" cy="277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0" descr="\\SERVER-FILE\Data-2\Event\___Полиграфия\Федоров\Логотипы\Энергострой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2598" y="6453336"/>
            <a:ext cx="555559" cy="33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2" descr="\\SERVER-FILE\Data-2\Event\___Полиграфия\Федоров\Логотипы\g172_moscow.gi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551" y="6453337"/>
            <a:ext cx="328991" cy="30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04803" y="5827360"/>
            <a:ext cx="3243859" cy="409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Заголовок 1"/>
          <p:cNvSpPr txBox="1">
            <a:spLocks/>
          </p:cNvSpPr>
          <p:nvPr/>
        </p:nvSpPr>
        <p:spPr>
          <a:xfrm>
            <a:off x="335361" y="4581128"/>
            <a:ext cx="7114004" cy="1152128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dirty="0">
                <a:solidFill>
                  <a:prstClr val="black"/>
                </a:solidFill>
              </a:rPr>
              <a:t>СПАСИБО ЗА ВНИМАНИЕ!</a:t>
            </a:r>
          </a:p>
        </p:txBody>
      </p:sp>
      <p:sp>
        <p:nvSpPr>
          <p:cNvPr id="37" name="Текст 16"/>
          <p:cNvSpPr>
            <a:spLocks noGrp="1"/>
          </p:cNvSpPr>
          <p:nvPr>
            <p:ph type="body" sz="quarter" idx="10" hasCustomPrompt="1"/>
          </p:nvPr>
        </p:nvSpPr>
        <p:spPr>
          <a:xfrm>
            <a:off x="335360" y="332656"/>
            <a:ext cx="9025003" cy="504056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/>
              <a:t>Названия организации докладчика</a:t>
            </a:r>
          </a:p>
        </p:txBody>
      </p:sp>
      <p:sp>
        <p:nvSpPr>
          <p:cNvPr id="38" name="Рисунок 12"/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9456374" y="210057"/>
            <a:ext cx="2208245" cy="71967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Логотип компании докладчика</a:t>
            </a:r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E93E6EA7-E87F-443B-8AF0-81C0E474C523}"/>
              </a:ext>
            </a:extLst>
          </p:cNvPr>
          <p:cNvSpPr txBox="1">
            <a:spLocks/>
          </p:cNvSpPr>
          <p:nvPr userDrawn="1"/>
        </p:nvSpPr>
        <p:spPr>
          <a:xfrm>
            <a:off x="335361" y="4581128"/>
            <a:ext cx="7114004" cy="1152128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dirty="0">
                <a:solidFill>
                  <a:prstClr val="black"/>
                </a:solidFill>
              </a:rPr>
              <a:t>СПАСИБО ЗА ВНИМАНИЕ!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78D800-EA54-4E63-B84B-5D34E3C3CDFE}"/>
              </a:ext>
            </a:extLst>
          </p:cNvPr>
          <p:cNvSpPr txBox="1"/>
          <p:nvPr userDrawn="1"/>
        </p:nvSpPr>
        <p:spPr>
          <a:xfrm>
            <a:off x="5999991" y="6544487"/>
            <a:ext cx="59526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onstantia" pitchFamily="18" charset="0"/>
              </a:rPr>
              <a:t>ОСОБЕННОСТИ НАЦИОНАЛЬНОГО УПРАВЛЕНИЯ ПРОЕКТАМИ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AEED747-1753-4B6B-A8DD-4DEB775770B2}"/>
              </a:ext>
            </a:extLst>
          </p:cNvPr>
          <p:cNvSpPr/>
          <p:nvPr userDrawn="1"/>
        </p:nvSpPr>
        <p:spPr>
          <a:xfrm>
            <a:off x="0" y="6093297"/>
            <a:ext cx="12192000" cy="28779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prstClr val="white"/>
                </a:solidFill>
              </a:ln>
              <a:solidFill>
                <a:prstClr val="white"/>
              </a:solidFill>
            </a:endParaRPr>
          </a:p>
        </p:txBody>
      </p:sp>
      <p:pic>
        <p:nvPicPr>
          <p:cNvPr id="19" name="Picture 3" descr="\\SERVER-FILE\Data-2\Event\___Полиграфия\Федоров\Логотипы\infostroy.jpg">
            <a:extLst>
              <a:ext uri="{FF2B5EF4-FFF2-40B4-BE49-F238E27FC236}">
                <a16:creationId xmlns:a16="http://schemas.microsoft.com/office/drawing/2014/main" id="{EA396528-CA56-467F-BAF0-2E8C986DB1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336" y="6153940"/>
            <a:ext cx="493357" cy="148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SERVER-FILE\Data-2\Event\___Полиграфия\Федоров\Логотипы\OracleLogo.png">
            <a:extLst>
              <a:ext uri="{FF2B5EF4-FFF2-40B4-BE49-F238E27FC236}">
                <a16:creationId xmlns:a16="http://schemas.microsoft.com/office/drawing/2014/main" id="{FF4824F9-F21F-4C21-827B-3456EF0CB2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505" y="6157861"/>
            <a:ext cx="1067807" cy="16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5" descr="\\SERVER-FILE\Data-2\Event\___Полиграфия\Федоров\Логотипы\EPMC-Logo (1) копия.png">
            <a:extLst>
              <a:ext uri="{FF2B5EF4-FFF2-40B4-BE49-F238E27FC236}">
                <a16:creationId xmlns:a16="http://schemas.microsoft.com/office/drawing/2014/main" id="{6F4D70EB-3AA5-416C-A85E-EC15F501A35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152" y="6132260"/>
            <a:ext cx="271384" cy="203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\\SERVER-FILE\Data-2\Event\___Полиграфия\Федоров\Логотипы\РусРиск\русриск.png">
            <a:extLst>
              <a:ext uri="{FF2B5EF4-FFF2-40B4-BE49-F238E27FC236}">
                <a16:creationId xmlns:a16="http://schemas.microsoft.com/office/drawing/2014/main" id="{07D50467-4980-4B41-AA31-8D40B459C9A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123" y="6123405"/>
            <a:ext cx="257652" cy="229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8" descr="\\SERVER-FILE\Data-2\Event\___Полиграфия\Федоров\Логотипы\aacelogo\AACE - Tag  - two color 3_м.png">
            <a:extLst>
              <a:ext uri="{FF2B5EF4-FFF2-40B4-BE49-F238E27FC236}">
                <a16:creationId xmlns:a16="http://schemas.microsoft.com/office/drawing/2014/main" id="{7309732E-3C10-4BD4-8D53-F870FCD61AA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3671" y="6126126"/>
            <a:ext cx="805141" cy="209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0" descr="\\SERVER-FILE\Data-2\Event\___Полиграфия\Федоров\Логотипы\Энергострой.png">
            <a:extLst>
              <a:ext uri="{FF2B5EF4-FFF2-40B4-BE49-F238E27FC236}">
                <a16:creationId xmlns:a16="http://schemas.microsoft.com/office/drawing/2014/main" id="{AD5939A9-7CDE-482D-9370-482A418DFEF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6794" y="6123404"/>
            <a:ext cx="407825" cy="245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2" descr="\\SERVER-FILE\Data-2\Event\___Полиграфия\Федоров\Логотипы\g172_moscow.gif">
            <a:extLst>
              <a:ext uri="{FF2B5EF4-FFF2-40B4-BE49-F238E27FC236}">
                <a16:creationId xmlns:a16="http://schemas.microsoft.com/office/drawing/2014/main" id="{25C5EC0A-8CBF-4E5A-922F-A4BB4D4D9CA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353" y="6128652"/>
            <a:ext cx="241505" cy="227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\\SERVER-FILE\Data-2\Event\___Полиграфия\Федоров\Логотипы\ПМСофт\pm.png">
            <a:extLst>
              <a:ext uri="{FF2B5EF4-FFF2-40B4-BE49-F238E27FC236}">
                <a16:creationId xmlns:a16="http://schemas.microsoft.com/office/drawing/2014/main" id="{9C6DAE61-BFB5-46A0-B61C-2BA2FBB9767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058" y="6159092"/>
            <a:ext cx="603707" cy="13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5" descr="\\SERVER-FILE\Data-2\Event\___Полиграфия\Федоров\Логотипы\СоюзАтомСтрой.png">
            <a:extLst>
              <a:ext uri="{FF2B5EF4-FFF2-40B4-BE49-F238E27FC236}">
                <a16:creationId xmlns:a16="http://schemas.microsoft.com/office/drawing/2014/main" id="{D11A1789-D8D1-4138-98EC-1B5DF00F5E3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3399" y="6136106"/>
            <a:ext cx="268808" cy="20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\\SERVER-FILE\Data-2\Event\___Полиграфия\Федоров\Конференция 2015\Презентация\logo.png">
            <a:extLst>
              <a:ext uri="{FF2B5EF4-FFF2-40B4-BE49-F238E27FC236}">
                <a16:creationId xmlns:a16="http://schemas.microsoft.com/office/drawing/2014/main" id="{586F1934-945F-43E1-8CB0-E9579A16C1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1" y="6544486"/>
            <a:ext cx="3849369" cy="26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\\SERVER-FILE\Data-2\Event\___Полиграфия\Федоров\Конференция 2015\Презентация\rus.jpg">
            <a:extLst>
              <a:ext uri="{FF2B5EF4-FFF2-40B4-BE49-F238E27FC236}">
                <a16:creationId xmlns:a16="http://schemas.microsoft.com/office/drawing/2014/main" id="{B90C32D0-0637-4ADE-BBF5-AF87402681C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4527"/>
            <a:ext cx="12192000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9268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2904EB8-1395-48F1-AA1E-67B902D1BE6F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338232"/>
      </p:ext>
    </p:extLst>
  </p:cSld>
  <p:clrMapOvr>
    <a:masterClrMapping/>
  </p:clrMapOvr>
  <p:hf sldNum="0"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335359" y="1742953"/>
            <a:ext cx="11522207" cy="147002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000" b="1" i="0" baseline="0">
                <a:solidFill>
                  <a:srgbClr val="9B2D3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Название темы доклада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35360" y="3429002"/>
            <a:ext cx="6720747" cy="723445"/>
          </a:xfrm>
        </p:spPr>
        <p:txBody>
          <a:bodyPr wrap="square" tIns="90000" bIns="90000" anchor="ctr" anchorCtr="0">
            <a:spAutoFit/>
          </a:bodyPr>
          <a:lstStyle>
            <a:lvl1pPr marL="0" indent="0" algn="l">
              <a:buNone/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ФИО докладчика</a:t>
            </a:r>
          </a:p>
          <a:p>
            <a:endParaRPr lang="ru-RU" dirty="0"/>
          </a:p>
        </p:txBody>
      </p:sp>
      <p:sp>
        <p:nvSpPr>
          <p:cNvPr id="7" name="Текст 16"/>
          <p:cNvSpPr>
            <a:spLocks noGrp="1"/>
          </p:cNvSpPr>
          <p:nvPr>
            <p:ph type="body" sz="quarter" idx="12" hasCustomPrompt="1"/>
          </p:nvPr>
        </p:nvSpPr>
        <p:spPr>
          <a:xfrm>
            <a:off x="335360" y="4149082"/>
            <a:ext cx="5760640" cy="648071"/>
          </a:xfrm>
        </p:spPr>
        <p:txBody>
          <a:bodyPr>
            <a:normAutofit/>
          </a:bodyPr>
          <a:lstStyle>
            <a:lvl1pPr marL="0" indent="0">
              <a:buNone/>
              <a:defRPr sz="1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sp>
        <p:nvSpPr>
          <p:cNvPr id="19" name="Текст 16"/>
          <p:cNvSpPr>
            <a:spLocks noGrp="1"/>
          </p:cNvSpPr>
          <p:nvPr>
            <p:ph type="body" sz="quarter" idx="10" hasCustomPrompt="1"/>
          </p:nvPr>
        </p:nvSpPr>
        <p:spPr>
          <a:xfrm>
            <a:off x="335360" y="332656"/>
            <a:ext cx="9025003" cy="504056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/>
              <a:t>Название организации докладчика</a:t>
            </a:r>
          </a:p>
        </p:txBody>
      </p:sp>
      <p:sp>
        <p:nvSpPr>
          <p:cNvPr id="16" name="Рисунок 12"/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9648395" y="210057"/>
            <a:ext cx="2208245" cy="71967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Логотип компании докладчика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99991" y="6544487"/>
            <a:ext cx="59526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onstantia" pitchFamily="18" charset="0"/>
              </a:rPr>
              <a:t>ОСОБЕННОСТИ НАЦИОНАЛЬНОГО УПРАВЛЕНИЯ ПРОЕКТАМИ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0" y="6093297"/>
            <a:ext cx="12192000" cy="28779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prstClr val="white"/>
                </a:solidFill>
              </a:ln>
              <a:solidFill>
                <a:prstClr val="white"/>
              </a:solidFill>
            </a:endParaRPr>
          </a:p>
        </p:txBody>
      </p:sp>
      <p:pic>
        <p:nvPicPr>
          <p:cNvPr id="25" name="Picture 3" descr="\\SERVER-FILE\Data-2\Event\___Полиграфия\Федоров\Логотипы\infostro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336" y="6153940"/>
            <a:ext cx="493357" cy="148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\\SERVER-FILE\Data-2\Event\___Полиграфия\Федоров\Логотипы\Oracle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505" y="6157861"/>
            <a:ext cx="1067807" cy="16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5" descr="\\SERVER-FILE\Data-2\Event\___Полиграфия\Федоров\Логотипы\EPMC-Logo (1) копия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152" y="6132260"/>
            <a:ext cx="271384" cy="203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\\SERVER-FILE\Data-2\Event\___Полиграфия\Федоров\Логотипы\РусРиск\русриск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123" y="6123405"/>
            <a:ext cx="257652" cy="229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8" descr="\\SERVER-FILE\Data-2\Event\___Полиграфия\Федоров\Логотипы\aacelogo\AACE - Tag  - two color 3_м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3671" y="6126126"/>
            <a:ext cx="805141" cy="209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0" descr="\\SERVER-FILE\Data-2\Event\___Полиграфия\Федоров\Логотипы\Энергострой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6794" y="6123404"/>
            <a:ext cx="407825" cy="245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2" descr="\\SERVER-FILE\Data-2\Event\___Полиграфия\Федоров\Логотипы\g172_moscow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353" y="6128652"/>
            <a:ext cx="241505" cy="227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\\SERVER-FILE\Data-2\Event\___Полиграфия\Федоров\Логотипы\ПМСофт\pm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058" y="6159092"/>
            <a:ext cx="603707" cy="13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5" descr="\\SERVER-FILE\Data-2\Event\___Полиграфия\Федоров\Логотипы\СоюзАтомСтрой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3399" y="6136106"/>
            <a:ext cx="268808" cy="20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SERVER-FILE\Data-2\Event\___Полиграфия\Федоров\Конференция 2015\Презентация\logo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1" y="6544486"/>
            <a:ext cx="3849369" cy="26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SERVER-FILE\Data-2\Event\___Полиграфия\Федоров\Конференция 2015\Презентация\rus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4527"/>
            <a:ext cx="12192000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977372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6044-7575-4A4C-9259-0E24C2D5B755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9C3A-A23B-4581-8D61-C59243B1C77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6044-7575-4A4C-9259-0E24C2D5B755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9C3A-A23B-4581-8D61-C59243B1C77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6044-7575-4A4C-9259-0E24C2D5B755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9C3A-A23B-4581-8D61-C59243B1C7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6044-7575-4A4C-9259-0E24C2D5B755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9C3A-A23B-4581-8D61-C59243B1C7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6044-7575-4A4C-9259-0E24C2D5B755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9C3A-A23B-4581-8D61-C59243B1C7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6044-7575-4A4C-9259-0E24C2D5B755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9C3A-A23B-4581-8D61-C59243B1C77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image" Target="../media/image13.jpg"/><Relationship Id="rId5" Type="http://schemas.openxmlformats.org/officeDocument/2006/relationships/slideLayout" Target="../slideLayouts/slideLayout28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9566044-7575-4A4C-9259-0E24C2D5B755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91A9C3A-A23B-4581-8D61-C59243B1C77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2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2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5360" y="980728"/>
            <a:ext cx="11521280" cy="54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Нижний колонтитул 4" descr="&#10;"/>
          <p:cNvSpPr>
            <a:spLocks noGrp="1"/>
          </p:cNvSpPr>
          <p:nvPr>
            <p:ph type="ftr" sz="quarter" idx="3"/>
          </p:nvPr>
        </p:nvSpPr>
        <p:spPr>
          <a:xfrm>
            <a:off x="574709" y="6484449"/>
            <a:ext cx="8032212" cy="333334"/>
          </a:xfrm>
          <a:prstGeom prst="rect">
            <a:avLst/>
          </a:prstGeom>
        </p:spPr>
        <p:txBody>
          <a:bodyPr lIns="72000" tIns="46800" anchor="ctr" anchorCtr="0">
            <a:normAutofit/>
          </a:bodyPr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cs typeface="Times New Roman" pitchFamily="18" charset="0"/>
              </a:defRPr>
            </a:lvl1pPr>
          </a:lstStyle>
          <a:p>
            <a:endParaRPr lang="ru-RU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19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3" r:id="rId9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35560" y="920621"/>
            <a:ext cx="770485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программных продуктов, </a:t>
            </a:r>
          </a:p>
          <a:p>
            <a:pPr algn="ctr"/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разработанных ГК ИнфоСтрой </a:t>
            </a:r>
          </a:p>
          <a:p>
            <a:pPr algn="ctr"/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ИнфоСтрой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разработчик ПП для определения стоимости ПИР, СМР (ПНР), более 25 лет на рынке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Филатова Ирина Борисовна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отдела внедрения</a:t>
            </a:r>
          </a:p>
        </p:txBody>
      </p:sp>
    </p:spTree>
    <p:extLst>
      <p:ext uri="{BB962C8B-B14F-4D97-AF65-F5344CB8AC3E}">
        <p14:creationId xmlns:p14="http://schemas.microsoft.com/office/powerpoint/2010/main" val="1279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Скругленный прямоугольник 27">
            <a:extLst>
              <a:ext uri="{FF2B5EF4-FFF2-40B4-BE49-F238E27FC236}">
                <a16:creationId xmlns:a16="http://schemas.microsoft.com/office/drawing/2014/main" id="{E9D588CA-5148-4640-8B2D-7687EB6AE4CC}"/>
              </a:ext>
            </a:extLst>
          </p:cNvPr>
          <p:cNvSpPr/>
          <p:nvPr/>
        </p:nvSpPr>
        <p:spPr>
          <a:xfrm>
            <a:off x="2118432" y="4251738"/>
            <a:ext cx="4802519" cy="2223836"/>
          </a:xfrm>
          <a:prstGeom prst="roundRect">
            <a:avLst/>
          </a:prstGeom>
          <a:solidFill>
            <a:srgbClr val="0070C0">
              <a:alpha val="20000"/>
            </a:srgbClr>
          </a:solidFill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endParaRPr lang="ru-RU" sz="1351" kern="0">
              <a:solidFill>
                <a:sysClr val="windowText" lastClr="000000"/>
              </a:solidFill>
            </a:endParaRPr>
          </a:p>
        </p:txBody>
      </p:sp>
      <p:sp>
        <p:nvSpPr>
          <p:cNvPr id="76" name="Скругленный прямоугольник 27">
            <a:extLst>
              <a:ext uri="{FF2B5EF4-FFF2-40B4-BE49-F238E27FC236}">
                <a16:creationId xmlns:a16="http://schemas.microsoft.com/office/drawing/2014/main" id="{EA6B4877-8B91-49C9-A425-A2CA9927E994}"/>
              </a:ext>
            </a:extLst>
          </p:cNvPr>
          <p:cNvSpPr/>
          <p:nvPr/>
        </p:nvSpPr>
        <p:spPr>
          <a:xfrm>
            <a:off x="7647001" y="1367608"/>
            <a:ext cx="2588051" cy="4953059"/>
          </a:xfrm>
          <a:prstGeom prst="roundRect">
            <a:avLst/>
          </a:prstGeom>
          <a:solidFill>
            <a:srgbClr val="0070C0">
              <a:alpha val="20000"/>
            </a:srgbClr>
          </a:solidFill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endParaRPr lang="ru-RU" sz="1351" kern="0">
              <a:solidFill>
                <a:sysClr val="windowText" lastClr="000000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734756" y="1311099"/>
            <a:ext cx="5378583" cy="27854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endParaRPr lang="ru-RU" sz="1351" kern="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929191" y="1915919"/>
            <a:ext cx="2007515" cy="787919"/>
          </a:xfrm>
          <a:prstGeom prst="roundRect">
            <a:avLst/>
          </a:prstGeom>
          <a:solidFill>
            <a:srgbClr val="818B25"/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r>
              <a:rPr lang="ru-RU" sz="1351" kern="0" dirty="0">
                <a:solidFill>
                  <a:schemeClr val="bg1"/>
                </a:solidFill>
              </a:rPr>
              <a:t>Система ПИР</a:t>
            </a:r>
          </a:p>
          <a:p>
            <a:pPr algn="ctr" defTabSz="685783"/>
            <a:r>
              <a:rPr lang="ru-RU" sz="1051" kern="0" dirty="0">
                <a:solidFill>
                  <a:schemeClr val="bg1"/>
                </a:solidFill>
              </a:rPr>
              <a:t>(Сметы ПИР)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818171" y="2987501"/>
            <a:ext cx="2091563" cy="848379"/>
          </a:xfrm>
          <a:prstGeom prst="roundRect">
            <a:avLst/>
          </a:prstGeom>
          <a:solidFill>
            <a:srgbClr val="FF7C80"/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r>
              <a:rPr lang="ru-RU" sz="1351" kern="0" dirty="0">
                <a:solidFill>
                  <a:schemeClr val="bg1"/>
                </a:solidFill>
              </a:rPr>
              <a:t>Хранилище смет СМР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33320" y="3019891"/>
            <a:ext cx="2007515" cy="842499"/>
          </a:xfrm>
          <a:prstGeom prst="roundRect">
            <a:avLst/>
          </a:prstGeom>
          <a:solidFill>
            <a:srgbClr val="30579C"/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r>
              <a:rPr lang="ru-RU" sz="1351" kern="0" dirty="0">
                <a:solidFill>
                  <a:schemeClr val="bg1"/>
                </a:solidFill>
              </a:rPr>
              <a:t>Сметно-аналитический Комплекс А0</a:t>
            </a:r>
          </a:p>
          <a:p>
            <a:pPr algn="ctr" defTabSz="685783"/>
            <a:r>
              <a:rPr lang="ru-RU" sz="1051" kern="0" dirty="0">
                <a:solidFill>
                  <a:schemeClr val="bg1"/>
                </a:solidFill>
              </a:rPr>
              <a:t>(Сметы СМР)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263352" y="79787"/>
            <a:ext cx="1013832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Базовые Продукты ГК ИнфоСтрой для расчета стоимости ПИР, СМР (ПНР)</a:t>
            </a:r>
            <a:b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Особенности: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наличие единой базы сметных данных (хранилища смет)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открытость для интеграции с блоками информационной системы Компании</a:t>
            </a:r>
            <a:endParaRPr lang="ru-RU" sz="1600" i="1" dirty="0"/>
          </a:p>
        </p:txBody>
      </p:sp>
      <p:sp>
        <p:nvSpPr>
          <p:cNvPr id="48" name="Скругленный прямоугольник 2">
            <a:extLst>
              <a:ext uri="{FF2B5EF4-FFF2-40B4-BE49-F238E27FC236}">
                <a16:creationId xmlns:a16="http://schemas.microsoft.com/office/drawing/2014/main" id="{9613810E-2BE4-457F-BFD7-44A58EAFFBB6}"/>
              </a:ext>
            </a:extLst>
          </p:cNvPr>
          <p:cNvSpPr/>
          <p:nvPr/>
        </p:nvSpPr>
        <p:spPr>
          <a:xfrm>
            <a:off x="4800803" y="1879618"/>
            <a:ext cx="2091563" cy="848379"/>
          </a:xfrm>
          <a:prstGeom prst="roundRect">
            <a:avLst/>
          </a:prstGeom>
          <a:solidFill>
            <a:srgbClr val="00CC66"/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r>
              <a:rPr lang="ru-RU" sz="1351" kern="0" dirty="0">
                <a:solidFill>
                  <a:schemeClr val="bg1"/>
                </a:solidFill>
              </a:rPr>
              <a:t>Хранилище смет ПИР</a:t>
            </a:r>
          </a:p>
        </p:txBody>
      </p:sp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BA96208A-43AE-473F-BC9C-F96AE89F91CA}"/>
              </a:ext>
            </a:extLst>
          </p:cNvPr>
          <p:cNvSpPr/>
          <p:nvPr/>
        </p:nvSpPr>
        <p:spPr>
          <a:xfrm>
            <a:off x="3937851" y="3183699"/>
            <a:ext cx="864097" cy="504056"/>
          </a:xfrm>
          <a:prstGeom prst="rightArrow">
            <a:avLst/>
          </a:prstGeom>
          <a:solidFill>
            <a:srgbClr val="30579C"/>
          </a:solidFill>
          <a:ln>
            <a:noFill/>
          </a:ln>
          <a:scene3d>
            <a:camera prst="orthographicFront"/>
            <a:lightRig rig="threePt" dir="t"/>
          </a:scene3d>
          <a:sp3d>
            <a:bevelT w="3175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r>
              <a:rPr lang="ru-RU" sz="1000" kern="0" dirty="0">
                <a:solidFill>
                  <a:schemeClr val="bg1"/>
                </a:solidFill>
              </a:rPr>
              <a:t>сметы</a:t>
            </a:r>
            <a:endParaRPr lang="ru-RU" sz="800" kern="0" dirty="0">
              <a:solidFill>
                <a:schemeClr val="bg1"/>
              </a:solidFill>
            </a:endParaRPr>
          </a:p>
        </p:txBody>
      </p:sp>
      <p:sp>
        <p:nvSpPr>
          <p:cNvPr id="50" name="Стрелка: вправо 49">
            <a:extLst>
              <a:ext uri="{FF2B5EF4-FFF2-40B4-BE49-F238E27FC236}">
                <a16:creationId xmlns:a16="http://schemas.microsoft.com/office/drawing/2014/main" id="{30063696-12B4-488C-AE9A-71C0E7DB7E14}"/>
              </a:ext>
            </a:extLst>
          </p:cNvPr>
          <p:cNvSpPr/>
          <p:nvPr/>
        </p:nvSpPr>
        <p:spPr>
          <a:xfrm>
            <a:off x="3936706" y="2071280"/>
            <a:ext cx="864097" cy="504056"/>
          </a:xfrm>
          <a:prstGeom prst="rightArrow">
            <a:avLst/>
          </a:prstGeom>
          <a:solidFill>
            <a:srgbClr val="818B25"/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r>
              <a:rPr lang="ru-RU" sz="1000" kern="0" dirty="0">
                <a:solidFill>
                  <a:schemeClr val="bg1"/>
                </a:solidFill>
              </a:rPr>
              <a:t>сметы</a:t>
            </a:r>
            <a:endParaRPr lang="ru-RU" sz="1351" kern="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8C368C6-B056-4FF3-A0F5-52C91493B166}"/>
              </a:ext>
            </a:extLst>
          </p:cNvPr>
          <p:cNvSpPr/>
          <p:nvPr/>
        </p:nvSpPr>
        <p:spPr>
          <a:xfrm>
            <a:off x="2393982" y="1276673"/>
            <a:ext cx="41856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783"/>
            <a:r>
              <a:rPr lang="ru-RU" sz="1400" kern="0" dirty="0">
                <a:cs typeface="Arial" panose="020B0604020202020204" pitchFamily="34" charset="0"/>
              </a:rPr>
              <a:t>Продукты ГК ИнфоСтрой для расчета стоимости</a:t>
            </a: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56F07AE5-36FD-4A9D-80B7-463276D61FB6}"/>
              </a:ext>
            </a:extLst>
          </p:cNvPr>
          <p:cNvSpPr/>
          <p:nvPr/>
        </p:nvSpPr>
        <p:spPr>
          <a:xfrm>
            <a:off x="7778644" y="1382011"/>
            <a:ext cx="23247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783"/>
            <a:r>
              <a:rPr lang="ru-RU" sz="1200" b="1" kern="0" dirty="0">
                <a:solidFill>
                  <a:srgbClr val="002060"/>
                </a:solidFill>
                <a:cs typeface="Arial" panose="020B0604020202020204" pitchFamily="34" charset="0"/>
              </a:rPr>
              <a:t>Инструменты для работы с данными хранилища</a:t>
            </a:r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EBD5D149-3C9C-4658-8303-DF3867103615}"/>
              </a:ext>
            </a:extLst>
          </p:cNvPr>
          <p:cNvSpPr/>
          <p:nvPr/>
        </p:nvSpPr>
        <p:spPr>
          <a:xfrm>
            <a:off x="2593149" y="4269448"/>
            <a:ext cx="3768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783"/>
            <a:r>
              <a:rPr lang="ru-RU" sz="1200" b="1" kern="0" dirty="0">
                <a:solidFill>
                  <a:srgbClr val="002060"/>
                </a:solidFill>
                <a:cs typeface="Arial" panose="020B0604020202020204" pitchFamily="34" charset="0"/>
              </a:rPr>
              <a:t>Модули для организации процесса выполнения сметной документации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32E4E076-C47A-461D-8B90-EF04076D2944}"/>
              </a:ext>
            </a:extLst>
          </p:cNvPr>
          <p:cNvSpPr/>
          <p:nvPr/>
        </p:nvSpPr>
        <p:spPr>
          <a:xfrm>
            <a:off x="7743268" y="1896399"/>
            <a:ext cx="2183691" cy="4508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Модуль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</a:rPr>
              <a:t>структуризации</a:t>
            </a:r>
          </a:p>
        </p:txBody>
      </p:sp>
      <p:sp>
        <p:nvSpPr>
          <p:cNvPr id="64" name="Овал 63">
            <a:extLst>
              <a:ext uri="{FF2B5EF4-FFF2-40B4-BE49-F238E27FC236}">
                <a16:creationId xmlns:a16="http://schemas.microsoft.com/office/drawing/2014/main" id="{6E97B3EC-149E-408E-9A59-F45E70CF8441}"/>
              </a:ext>
            </a:extLst>
          </p:cNvPr>
          <p:cNvSpPr/>
          <p:nvPr/>
        </p:nvSpPr>
        <p:spPr>
          <a:xfrm>
            <a:off x="7743269" y="2598423"/>
            <a:ext cx="2360139" cy="59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Модуль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</a:rPr>
              <a:t>Администрирования прав доступа</a:t>
            </a:r>
          </a:p>
        </p:txBody>
      </p:sp>
      <p:sp>
        <p:nvSpPr>
          <p:cNvPr id="66" name="Овал 65">
            <a:extLst>
              <a:ext uri="{FF2B5EF4-FFF2-40B4-BE49-F238E27FC236}">
                <a16:creationId xmlns:a16="http://schemas.microsoft.com/office/drawing/2014/main" id="{E51C8E5F-FFA8-4132-8F56-EC1B96D62DD1}"/>
              </a:ext>
            </a:extLst>
          </p:cNvPr>
          <p:cNvSpPr/>
          <p:nvPr/>
        </p:nvSpPr>
        <p:spPr>
          <a:xfrm>
            <a:off x="7743268" y="3479561"/>
            <a:ext cx="2183691" cy="53417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Модуль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</a:rPr>
              <a:t>Импорта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 (форматы обмена)</a:t>
            </a:r>
          </a:p>
        </p:txBody>
      </p:sp>
      <p:sp>
        <p:nvSpPr>
          <p:cNvPr id="67" name="Овал 66">
            <a:extLst>
              <a:ext uri="{FF2B5EF4-FFF2-40B4-BE49-F238E27FC236}">
                <a16:creationId xmlns:a16="http://schemas.microsoft.com/office/drawing/2014/main" id="{532D93B5-4C33-45A3-9631-F28C2DC6D708}"/>
              </a:ext>
            </a:extLst>
          </p:cNvPr>
          <p:cNvSpPr/>
          <p:nvPr/>
        </p:nvSpPr>
        <p:spPr>
          <a:xfrm>
            <a:off x="3190510" y="1569965"/>
            <a:ext cx="2183691" cy="4376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2">
                    <a:lumMod val="50000"/>
                  </a:schemeClr>
                </a:solidFill>
              </a:rPr>
              <a:t>Сметный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Модуль</a:t>
            </a:r>
          </a:p>
        </p:txBody>
      </p:sp>
      <p:sp>
        <p:nvSpPr>
          <p:cNvPr id="68" name="Овал 67">
            <a:extLst>
              <a:ext uri="{FF2B5EF4-FFF2-40B4-BE49-F238E27FC236}">
                <a16:creationId xmlns:a16="http://schemas.microsoft.com/office/drawing/2014/main" id="{08C87178-E5DB-475A-988C-52A6A9B6BD9E}"/>
              </a:ext>
            </a:extLst>
          </p:cNvPr>
          <p:cNvSpPr/>
          <p:nvPr/>
        </p:nvSpPr>
        <p:spPr>
          <a:xfrm>
            <a:off x="7849180" y="4216182"/>
            <a:ext cx="2183691" cy="4376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Модуль </a:t>
            </a:r>
          </a:p>
          <a:p>
            <a:pPr algn="ctr"/>
            <a:r>
              <a:rPr lang="ru-RU" sz="1200" b="1" dirty="0">
                <a:solidFill>
                  <a:schemeClr val="tx2">
                    <a:lumMod val="50000"/>
                  </a:schemeClr>
                </a:solidFill>
              </a:rPr>
              <a:t>Фирменная база</a:t>
            </a:r>
          </a:p>
        </p:txBody>
      </p:sp>
      <p:sp>
        <p:nvSpPr>
          <p:cNvPr id="69" name="Овал 68">
            <a:extLst>
              <a:ext uri="{FF2B5EF4-FFF2-40B4-BE49-F238E27FC236}">
                <a16:creationId xmlns:a16="http://schemas.microsoft.com/office/drawing/2014/main" id="{C6C194FF-88A4-4E4D-963F-337751771061}"/>
              </a:ext>
            </a:extLst>
          </p:cNvPr>
          <p:cNvSpPr/>
          <p:nvPr/>
        </p:nvSpPr>
        <p:spPr>
          <a:xfrm>
            <a:off x="7831492" y="4856291"/>
            <a:ext cx="2183691" cy="3662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Модуль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</a:rPr>
              <a:t> Печать</a:t>
            </a:r>
          </a:p>
        </p:txBody>
      </p:sp>
      <p:sp>
        <p:nvSpPr>
          <p:cNvPr id="70" name="Овал 69">
            <a:extLst>
              <a:ext uri="{FF2B5EF4-FFF2-40B4-BE49-F238E27FC236}">
                <a16:creationId xmlns:a16="http://schemas.microsoft.com/office/drawing/2014/main" id="{FBB8EB5A-080A-40CC-970C-D03460FF505B}"/>
              </a:ext>
            </a:extLst>
          </p:cNvPr>
          <p:cNvSpPr/>
          <p:nvPr/>
        </p:nvSpPr>
        <p:spPr>
          <a:xfrm>
            <a:off x="2229828" y="4790250"/>
            <a:ext cx="2052528" cy="42204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Модуль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</a:rPr>
              <a:t> Договоры</a:t>
            </a:r>
          </a:p>
        </p:txBody>
      </p:sp>
      <p:sp>
        <p:nvSpPr>
          <p:cNvPr id="71" name="Овал 70">
            <a:extLst>
              <a:ext uri="{FF2B5EF4-FFF2-40B4-BE49-F238E27FC236}">
                <a16:creationId xmlns:a16="http://schemas.microsoft.com/office/drawing/2014/main" id="{4467E640-70A5-48C0-B153-30A7EDE7634B}"/>
              </a:ext>
            </a:extLst>
          </p:cNvPr>
          <p:cNvSpPr/>
          <p:nvPr/>
        </p:nvSpPr>
        <p:spPr>
          <a:xfrm>
            <a:off x="2229829" y="5367081"/>
            <a:ext cx="2028173" cy="42204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Модуль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</a:rPr>
              <a:t> Исполнения</a:t>
            </a:r>
          </a:p>
        </p:txBody>
      </p:sp>
      <p:sp>
        <p:nvSpPr>
          <p:cNvPr id="73" name="Овал 72">
            <a:extLst>
              <a:ext uri="{FF2B5EF4-FFF2-40B4-BE49-F238E27FC236}">
                <a16:creationId xmlns:a16="http://schemas.microsoft.com/office/drawing/2014/main" id="{14A96B02-CAF1-4F4E-A069-106DA709884A}"/>
              </a:ext>
            </a:extLst>
          </p:cNvPr>
          <p:cNvSpPr/>
          <p:nvPr/>
        </p:nvSpPr>
        <p:spPr>
          <a:xfrm>
            <a:off x="7867666" y="5468101"/>
            <a:ext cx="2165204" cy="45077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Модуль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</a:rPr>
              <a:t>Экспорта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 (форматы обмена)</a:t>
            </a:r>
          </a:p>
        </p:txBody>
      </p:sp>
      <p:sp>
        <p:nvSpPr>
          <p:cNvPr id="74" name="Овал 73">
            <a:extLst>
              <a:ext uri="{FF2B5EF4-FFF2-40B4-BE49-F238E27FC236}">
                <a16:creationId xmlns:a16="http://schemas.microsoft.com/office/drawing/2014/main" id="{783421EF-36E7-4B78-BC75-3C42BEDBC90D}"/>
              </a:ext>
            </a:extLst>
          </p:cNvPr>
          <p:cNvSpPr/>
          <p:nvPr/>
        </p:nvSpPr>
        <p:spPr>
          <a:xfrm>
            <a:off x="4693110" y="4980150"/>
            <a:ext cx="2042505" cy="42204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Модуль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</a:rPr>
              <a:t>Аналитики</a:t>
            </a:r>
          </a:p>
        </p:txBody>
      </p:sp>
      <p:sp>
        <p:nvSpPr>
          <p:cNvPr id="75" name="Овал 74">
            <a:extLst>
              <a:ext uri="{FF2B5EF4-FFF2-40B4-BE49-F238E27FC236}">
                <a16:creationId xmlns:a16="http://schemas.microsoft.com/office/drawing/2014/main" id="{A5EA9FE1-01F5-430A-975E-DDB590B47C0E}"/>
              </a:ext>
            </a:extLst>
          </p:cNvPr>
          <p:cNvSpPr/>
          <p:nvPr/>
        </p:nvSpPr>
        <p:spPr>
          <a:xfrm>
            <a:off x="4765788" y="5738311"/>
            <a:ext cx="2042504" cy="4220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Модуль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</a:rPr>
              <a:t>Архива</a:t>
            </a:r>
          </a:p>
        </p:txBody>
      </p:sp>
    </p:spTree>
    <p:extLst>
      <p:ext uri="{BB962C8B-B14F-4D97-AF65-F5344CB8AC3E}">
        <p14:creationId xmlns:p14="http://schemas.microsoft.com/office/powerpoint/2010/main" val="10593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62" grpId="0"/>
      <p:bldP spid="8" grpId="0" animBg="1"/>
      <p:bldP spid="64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3" grpId="0" animBg="1"/>
      <p:bldP spid="74" grpId="0" animBg="1"/>
      <p:bldP spid="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arad-Pobedyi-v-Moskve.jpg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0" r="3150"/>
          <a:stretch>
            <a:fillRect/>
          </a:stretch>
        </p:blipFill>
        <p:spPr>
          <a:xfrm>
            <a:off x="2301240" y="685802"/>
            <a:ext cx="7452360" cy="4471415"/>
          </a:xfrm>
          <a:prstGeom prst="rect">
            <a:avLst/>
          </a:prstGeom>
        </p:spPr>
      </p:pic>
      <p:sp>
        <p:nvSpPr>
          <p:cNvPr id="3" name="Название 2"/>
          <p:cNvSpPr>
            <a:spLocks noGrp="1"/>
          </p:cNvSpPr>
          <p:nvPr>
            <p:ph type="title"/>
          </p:nvPr>
        </p:nvSpPr>
        <p:spPr>
          <a:xfrm>
            <a:off x="3255567" y="5157216"/>
            <a:ext cx="6512511" cy="1143000"/>
          </a:xfrm>
        </p:spPr>
        <p:txBody>
          <a:bodyPr/>
          <a:lstStyle/>
          <a:p>
            <a:r>
              <a:rPr lang="ru-RU" dirty="0"/>
              <a:t>Строй</a:t>
            </a:r>
          </a:p>
        </p:txBody>
      </p:sp>
    </p:spTree>
    <p:extLst>
      <p:ext uri="{BB962C8B-B14F-4D97-AF65-F5344CB8AC3E}">
        <p14:creationId xmlns:p14="http://schemas.microsoft.com/office/powerpoint/2010/main" val="37209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Прямоугольник 53"/>
          <p:cNvSpPr/>
          <p:nvPr/>
        </p:nvSpPr>
        <p:spPr>
          <a:xfrm>
            <a:off x="1487488" y="1340768"/>
            <a:ext cx="85689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Программные продукты </a:t>
            </a: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ГК </a:t>
            </a:r>
            <a:r>
              <a:rPr lang="ru-RU" sz="2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ИнфоСтрой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задачах управления проектами</a:t>
            </a:r>
          </a:p>
          <a:p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Предполагается, что в информационной системе Компании </a:t>
            </a:r>
          </a:p>
          <a:p>
            <a:pPr algn="ctr"/>
            <a:r>
              <a:rPr lang="ru-RU" sz="20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блоке «Календарно-сетевое планирование» </a:t>
            </a:r>
          </a:p>
          <a:p>
            <a:pPr algn="ctr"/>
            <a:r>
              <a:rPr lang="ru-RU" sz="20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используется система </a:t>
            </a:r>
            <a:r>
              <a:rPr lang="en-US" sz="20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Oracle Primavera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2521489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27">
            <a:extLst>
              <a:ext uri="{FF2B5EF4-FFF2-40B4-BE49-F238E27FC236}">
                <a16:creationId xmlns:a16="http://schemas.microsoft.com/office/drawing/2014/main" id="{92A7144A-A803-487D-97E1-ED47B7BD142B}"/>
              </a:ext>
            </a:extLst>
          </p:cNvPr>
          <p:cNvSpPr/>
          <p:nvPr/>
        </p:nvSpPr>
        <p:spPr>
          <a:xfrm>
            <a:off x="531986" y="3872699"/>
            <a:ext cx="4802519" cy="2162584"/>
          </a:xfrm>
          <a:prstGeom prst="roundRect">
            <a:avLst/>
          </a:prstGeom>
          <a:solidFill>
            <a:srgbClr val="0070C0">
              <a:alpha val="2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txBody>
          <a:bodyPr rtlCol="0" anchor="ctr"/>
          <a:lstStyle/>
          <a:p>
            <a:pPr algn="ctr" defTabSz="685766">
              <a:defRPr/>
            </a:pPr>
            <a:endParaRPr lang="ru-RU" sz="1351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3" name="Скругленный прямоугольник 27">
            <a:extLst>
              <a:ext uri="{FF2B5EF4-FFF2-40B4-BE49-F238E27FC236}">
                <a16:creationId xmlns:a16="http://schemas.microsoft.com/office/drawing/2014/main" id="{9E0776FD-BF85-44D7-867E-93D9F3BBC187}"/>
              </a:ext>
            </a:extLst>
          </p:cNvPr>
          <p:cNvSpPr/>
          <p:nvPr/>
        </p:nvSpPr>
        <p:spPr>
          <a:xfrm>
            <a:off x="8876422" y="1112584"/>
            <a:ext cx="2588051" cy="4953059"/>
          </a:xfrm>
          <a:prstGeom prst="roundRect">
            <a:avLst/>
          </a:prstGeom>
          <a:solidFill>
            <a:srgbClr val="0070C0">
              <a:alpha val="2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txBody>
          <a:bodyPr rtlCol="0" anchor="ctr"/>
          <a:lstStyle/>
          <a:p>
            <a:pPr algn="ctr" defTabSz="685766">
              <a:defRPr/>
            </a:pPr>
            <a:endParaRPr lang="ru-RU" sz="1351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4" name="Скругленный прямоугольник 28">
            <a:extLst>
              <a:ext uri="{FF2B5EF4-FFF2-40B4-BE49-F238E27FC236}">
                <a16:creationId xmlns:a16="http://schemas.microsoft.com/office/drawing/2014/main" id="{2ADEFD4F-67D0-4163-9B69-9F4D951CC516}"/>
              </a:ext>
            </a:extLst>
          </p:cNvPr>
          <p:cNvSpPr/>
          <p:nvPr/>
        </p:nvSpPr>
        <p:spPr>
          <a:xfrm>
            <a:off x="1607518" y="1173360"/>
            <a:ext cx="5378583" cy="2149437"/>
          </a:xfrm>
          <a:prstGeom prst="roundRect">
            <a:avLst/>
          </a:prstGeom>
          <a:solidFill>
            <a:srgbClr val="5B9BD5">
              <a:lumMod val="40000"/>
              <a:lumOff val="60000"/>
            </a:srgbClr>
          </a:solidFill>
          <a:ln w="127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w="38100" h="63500"/>
          </a:sp3d>
        </p:spPr>
        <p:txBody>
          <a:bodyPr rtlCol="0" anchor="ctr"/>
          <a:lstStyle/>
          <a:p>
            <a:pPr algn="ctr" defTabSz="685766">
              <a:defRPr/>
            </a:pPr>
            <a:endParaRPr lang="ru-RU" sz="1351" kern="0" dirty="0">
              <a:solidFill>
                <a:prstClr val="white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2">
            <a:extLst>
              <a:ext uri="{FF2B5EF4-FFF2-40B4-BE49-F238E27FC236}">
                <a16:creationId xmlns:a16="http://schemas.microsoft.com/office/drawing/2014/main" id="{03906E94-BBD9-4BF7-8BE8-BFDE9BF32096}"/>
              </a:ext>
            </a:extLst>
          </p:cNvPr>
          <p:cNvSpPr/>
          <p:nvPr/>
        </p:nvSpPr>
        <p:spPr>
          <a:xfrm>
            <a:off x="4652637" y="1954097"/>
            <a:ext cx="2091563" cy="848379"/>
          </a:xfrm>
          <a:prstGeom prst="roundRect">
            <a:avLst/>
          </a:prstGeom>
          <a:solidFill>
            <a:srgbClr val="FF7C80"/>
          </a:solidFill>
          <a:ln w="127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w="38100" h="63500"/>
          </a:sp3d>
        </p:spPr>
        <p:txBody>
          <a:bodyPr rtlCol="0" anchor="ctr"/>
          <a:lstStyle/>
          <a:p>
            <a:pPr algn="ctr" defTabSz="685766">
              <a:defRPr/>
            </a:pPr>
            <a:r>
              <a:rPr lang="ru-RU" sz="1351" kern="0" dirty="0">
                <a:solidFill>
                  <a:prstClr val="white"/>
                </a:solidFill>
                <a:latin typeface="Calibri"/>
              </a:rPr>
              <a:t>Единое Хранилище </a:t>
            </a:r>
          </a:p>
          <a:p>
            <a:pPr algn="ctr" defTabSz="685766">
              <a:defRPr/>
            </a:pPr>
            <a:r>
              <a:rPr lang="ru-RU" sz="1351" kern="0" dirty="0">
                <a:solidFill>
                  <a:prstClr val="white"/>
                </a:solidFill>
                <a:latin typeface="Calibri"/>
              </a:rPr>
              <a:t>сметных данных</a:t>
            </a:r>
          </a:p>
        </p:txBody>
      </p:sp>
      <p:sp>
        <p:nvSpPr>
          <p:cNvPr id="6" name="Скругленный прямоугольник 3">
            <a:extLst>
              <a:ext uri="{FF2B5EF4-FFF2-40B4-BE49-F238E27FC236}">
                <a16:creationId xmlns:a16="http://schemas.microsoft.com/office/drawing/2014/main" id="{CB5B8220-BD42-4B51-AE53-284A3E426BAA}"/>
              </a:ext>
            </a:extLst>
          </p:cNvPr>
          <p:cNvSpPr/>
          <p:nvPr/>
        </p:nvSpPr>
        <p:spPr>
          <a:xfrm>
            <a:off x="1814698" y="1954097"/>
            <a:ext cx="2007515" cy="842499"/>
          </a:xfrm>
          <a:prstGeom prst="roundRect">
            <a:avLst/>
          </a:prstGeom>
          <a:solidFill>
            <a:srgbClr val="30579C"/>
          </a:solidFill>
          <a:ln w="127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w="38100" h="63500"/>
          </a:sp3d>
        </p:spPr>
        <p:txBody>
          <a:bodyPr rtlCol="0" anchor="ctr"/>
          <a:lstStyle/>
          <a:p>
            <a:pPr algn="ctr" defTabSz="685766">
              <a:defRPr/>
            </a:pPr>
            <a:r>
              <a:rPr lang="ru-RU" sz="1351" kern="0" dirty="0">
                <a:solidFill>
                  <a:prstClr val="white"/>
                </a:solidFill>
                <a:latin typeface="Calibri"/>
              </a:rPr>
              <a:t>Сметно-аналитический Комплекс А0</a:t>
            </a:r>
          </a:p>
          <a:p>
            <a:pPr algn="ctr" defTabSz="685766">
              <a:defRPr/>
            </a:pPr>
            <a:r>
              <a:rPr lang="ru-RU" sz="1051" kern="0" dirty="0">
                <a:solidFill>
                  <a:prstClr val="white"/>
                </a:solidFill>
                <a:latin typeface="Calibri"/>
              </a:rPr>
              <a:t>(Сметы СМР)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3B70002-53DE-455D-8647-8296F0CA958E}"/>
              </a:ext>
            </a:extLst>
          </p:cNvPr>
          <p:cNvSpPr/>
          <p:nvPr/>
        </p:nvSpPr>
        <p:spPr>
          <a:xfrm>
            <a:off x="551383" y="260648"/>
            <a:ext cx="94291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170">
              <a:defRPr/>
            </a:pPr>
            <a:r>
              <a:rPr lang="ru-RU" sz="2000" b="1" kern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Комплекс </a:t>
            </a:r>
            <a:r>
              <a:rPr lang="en-US" sz="2000" b="1" kern="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PMProgress</a:t>
            </a:r>
            <a:r>
              <a:rPr lang="ru-RU" sz="2000" b="1" kern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интегратор сметных данных</a:t>
            </a:r>
          </a:p>
          <a:p>
            <a:pPr algn="ctr" defTabSz="1219170">
              <a:defRPr/>
            </a:pPr>
            <a:r>
              <a:rPr lang="ru-RU" sz="2000" b="1" i="1" kern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Ядро интегратора - Сметно-аналитический Комплекс А0</a:t>
            </a:r>
            <a:endParaRPr lang="ru-RU" sz="2000" i="1" kern="0" dirty="0">
              <a:solidFill>
                <a:prstClr val="black"/>
              </a:solidFill>
            </a:endParaRPr>
          </a:p>
        </p:txBody>
      </p:sp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id="{A76989A5-0651-4C22-9F98-FAEC6CCD23CE}"/>
              </a:ext>
            </a:extLst>
          </p:cNvPr>
          <p:cNvSpPr/>
          <p:nvPr/>
        </p:nvSpPr>
        <p:spPr>
          <a:xfrm>
            <a:off x="3801378" y="2155786"/>
            <a:ext cx="864097" cy="504056"/>
          </a:xfrm>
          <a:prstGeom prst="rightArrow">
            <a:avLst/>
          </a:prstGeom>
          <a:solidFill>
            <a:srgbClr val="30579C"/>
          </a:solidFill>
          <a:ln w="127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w="31750" h="63500"/>
          </a:sp3d>
        </p:spPr>
        <p:txBody>
          <a:bodyPr rtlCol="0" anchor="ctr"/>
          <a:lstStyle/>
          <a:p>
            <a:pPr algn="ctr" defTabSz="685766">
              <a:defRPr/>
            </a:pPr>
            <a:r>
              <a:rPr lang="ru-RU" sz="1000" kern="0" dirty="0">
                <a:solidFill>
                  <a:prstClr val="white"/>
                </a:solidFill>
                <a:latin typeface="Calibri"/>
              </a:rPr>
              <a:t>сметы</a:t>
            </a:r>
            <a:endParaRPr lang="ru-RU" sz="800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38339E66-489C-4549-A963-B7B590EFC293}"/>
              </a:ext>
            </a:extLst>
          </p:cNvPr>
          <p:cNvSpPr/>
          <p:nvPr/>
        </p:nvSpPr>
        <p:spPr>
          <a:xfrm>
            <a:off x="2140577" y="1372654"/>
            <a:ext cx="41856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766"/>
            <a:r>
              <a:rPr lang="ru-RU" sz="1400" kern="0" dirty="0">
                <a:solidFill>
                  <a:prstClr val="black"/>
                </a:solidFill>
                <a:cs typeface="Arial" panose="020B0604020202020204" pitchFamily="34" charset="0"/>
              </a:rPr>
              <a:t>Сметный модуль Комплекса </a:t>
            </a:r>
            <a:r>
              <a:rPr lang="en-US" sz="1400" kern="0" dirty="0">
                <a:solidFill>
                  <a:prstClr val="black"/>
                </a:solidFill>
                <a:cs typeface="Arial" panose="020B0604020202020204" pitchFamily="34" charset="0"/>
              </a:rPr>
              <a:t>PMProgress</a:t>
            </a:r>
            <a:endParaRPr lang="ru-RU" sz="1400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A7C529D-BAEC-43CD-822B-8D4B827593C0}"/>
              </a:ext>
            </a:extLst>
          </p:cNvPr>
          <p:cNvSpPr/>
          <p:nvPr/>
        </p:nvSpPr>
        <p:spPr>
          <a:xfrm>
            <a:off x="9008061" y="1112586"/>
            <a:ext cx="23247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766"/>
            <a:r>
              <a:rPr lang="ru-RU" sz="1200" b="1" kern="0" dirty="0">
                <a:solidFill>
                  <a:srgbClr val="002060"/>
                </a:solidFill>
                <a:cs typeface="Arial" panose="020B0604020202020204" pitchFamily="34" charset="0"/>
              </a:rPr>
              <a:t>Инструменты для работы с данными хранилища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9E88E18-F478-467A-B48F-A6CA2C0D67FD}"/>
              </a:ext>
            </a:extLst>
          </p:cNvPr>
          <p:cNvSpPr/>
          <p:nvPr/>
        </p:nvSpPr>
        <p:spPr>
          <a:xfrm>
            <a:off x="1049187" y="3872701"/>
            <a:ext cx="3768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766"/>
            <a:r>
              <a:rPr lang="ru-RU" sz="1200" b="1" kern="0" dirty="0">
                <a:solidFill>
                  <a:srgbClr val="002060"/>
                </a:solidFill>
                <a:cs typeface="Arial" panose="020B0604020202020204" pitchFamily="34" charset="0"/>
              </a:rPr>
              <a:t>Модули для организации процесса выполнения сметной документации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0C586959-2697-45AE-AA85-F29E86653015}"/>
              </a:ext>
            </a:extLst>
          </p:cNvPr>
          <p:cNvSpPr/>
          <p:nvPr/>
        </p:nvSpPr>
        <p:spPr>
          <a:xfrm>
            <a:off x="9021579" y="1651004"/>
            <a:ext cx="2183691" cy="450804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ru-RU" sz="1200" kern="0" dirty="0">
                <a:solidFill>
                  <a:srgbClr val="44546A">
                    <a:lumMod val="50000"/>
                  </a:srgbClr>
                </a:solidFill>
                <a:latin typeface="Calibri"/>
              </a:rPr>
              <a:t>Модуль </a:t>
            </a:r>
            <a:r>
              <a:rPr lang="ru-RU" sz="1200" b="1" kern="0" dirty="0">
                <a:solidFill>
                  <a:srgbClr val="44546A">
                    <a:lumMod val="50000"/>
                  </a:srgbClr>
                </a:solidFill>
                <a:latin typeface="Calibri"/>
              </a:rPr>
              <a:t>структуризации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F7D4CD88-79FF-4891-974E-9E0AA49F5A94}"/>
              </a:ext>
            </a:extLst>
          </p:cNvPr>
          <p:cNvSpPr/>
          <p:nvPr/>
        </p:nvSpPr>
        <p:spPr>
          <a:xfrm>
            <a:off x="9021581" y="2353028"/>
            <a:ext cx="2424424" cy="597583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ru-RU" sz="1200" kern="0" dirty="0">
                <a:solidFill>
                  <a:srgbClr val="44546A">
                    <a:lumMod val="50000"/>
                  </a:srgbClr>
                </a:solidFill>
                <a:latin typeface="Calibri"/>
              </a:rPr>
              <a:t>Модуль </a:t>
            </a:r>
            <a:r>
              <a:rPr lang="ru-RU" sz="1200" b="1" kern="0" dirty="0">
                <a:solidFill>
                  <a:srgbClr val="44546A">
                    <a:lumMod val="50000"/>
                  </a:srgbClr>
                </a:solidFill>
                <a:latin typeface="Calibri"/>
              </a:rPr>
              <a:t>Администрирования прав доступа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318FFA58-F985-4712-9DD6-9678DEAAA34D}"/>
              </a:ext>
            </a:extLst>
          </p:cNvPr>
          <p:cNvSpPr/>
          <p:nvPr/>
        </p:nvSpPr>
        <p:spPr>
          <a:xfrm>
            <a:off x="9021579" y="3234166"/>
            <a:ext cx="2183691" cy="534179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ru-RU" sz="1200" kern="0" dirty="0">
                <a:solidFill>
                  <a:srgbClr val="44546A">
                    <a:lumMod val="50000"/>
                  </a:srgbClr>
                </a:solidFill>
                <a:latin typeface="Calibri"/>
              </a:rPr>
              <a:t>Модуль </a:t>
            </a:r>
            <a:r>
              <a:rPr lang="ru-RU" sz="1200" b="1" kern="0" dirty="0">
                <a:solidFill>
                  <a:srgbClr val="44546A">
                    <a:lumMod val="50000"/>
                  </a:srgbClr>
                </a:solidFill>
                <a:latin typeface="Calibri"/>
              </a:rPr>
              <a:t>Импорта</a:t>
            </a:r>
            <a:r>
              <a:rPr lang="ru-RU" sz="1200" kern="0" dirty="0">
                <a:solidFill>
                  <a:srgbClr val="44546A">
                    <a:lumMod val="50000"/>
                  </a:srgbClr>
                </a:solidFill>
                <a:latin typeface="Calibri"/>
              </a:rPr>
              <a:t> (форматы обмена)</a:t>
            </a: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B09F509D-9556-4D35-9EB0-1836054651C7}"/>
              </a:ext>
            </a:extLst>
          </p:cNvPr>
          <p:cNvSpPr/>
          <p:nvPr/>
        </p:nvSpPr>
        <p:spPr>
          <a:xfrm>
            <a:off x="9078597" y="3972172"/>
            <a:ext cx="2183691" cy="437667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ru-RU" sz="1200" kern="0" dirty="0">
                <a:solidFill>
                  <a:srgbClr val="44546A">
                    <a:lumMod val="50000"/>
                  </a:srgbClr>
                </a:solidFill>
                <a:latin typeface="Calibri"/>
              </a:rPr>
              <a:t>Модуль </a:t>
            </a:r>
          </a:p>
          <a:p>
            <a:pPr algn="ctr" defTabSz="1219170">
              <a:defRPr/>
            </a:pPr>
            <a:r>
              <a:rPr lang="ru-RU" sz="1200" b="1" kern="0" dirty="0">
                <a:solidFill>
                  <a:srgbClr val="44546A">
                    <a:lumMod val="50000"/>
                  </a:srgbClr>
                </a:solidFill>
                <a:latin typeface="Calibri"/>
              </a:rPr>
              <a:t>Фирменная</a:t>
            </a:r>
            <a:r>
              <a:rPr lang="ru-RU" sz="1200" kern="0" dirty="0">
                <a:solidFill>
                  <a:srgbClr val="44546A">
                    <a:lumMod val="50000"/>
                  </a:srgbClr>
                </a:solidFill>
                <a:latin typeface="Calibri"/>
              </a:rPr>
              <a:t> </a:t>
            </a:r>
            <a:r>
              <a:rPr lang="ru-RU" sz="1200" b="1" kern="0" dirty="0">
                <a:solidFill>
                  <a:srgbClr val="44546A">
                    <a:lumMod val="50000"/>
                  </a:srgbClr>
                </a:solidFill>
                <a:latin typeface="Calibri"/>
              </a:rPr>
              <a:t>база</a:t>
            </a:r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1DFC61C3-A578-416E-BE5B-20612FF00174}"/>
              </a:ext>
            </a:extLst>
          </p:cNvPr>
          <p:cNvSpPr/>
          <p:nvPr/>
        </p:nvSpPr>
        <p:spPr>
          <a:xfrm>
            <a:off x="9078596" y="4670097"/>
            <a:ext cx="2183691" cy="366255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ru-RU" sz="1200" kern="0" dirty="0">
                <a:solidFill>
                  <a:srgbClr val="44546A">
                    <a:lumMod val="50000"/>
                  </a:srgbClr>
                </a:solidFill>
                <a:latin typeface="Calibri"/>
              </a:rPr>
              <a:t>Модуль</a:t>
            </a:r>
            <a:r>
              <a:rPr lang="ru-RU" sz="1200" b="1" kern="0" dirty="0">
                <a:solidFill>
                  <a:srgbClr val="44546A">
                    <a:lumMod val="50000"/>
                  </a:srgbClr>
                </a:solidFill>
                <a:latin typeface="Calibri"/>
              </a:rPr>
              <a:t> Печать</a:t>
            </a:r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BD458DDB-776E-4D20-ADD5-88D832E17997}"/>
              </a:ext>
            </a:extLst>
          </p:cNvPr>
          <p:cNvSpPr/>
          <p:nvPr/>
        </p:nvSpPr>
        <p:spPr>
          <a:xfrm>
            <a:off x="685865" y="4393503"/>
            <a:ext cx="2052528" cy="422045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ru-RU" sz="1200" kern="0" dirty="0">
                <a:solidFill>
                  <a:srgbClr val="44546A">
                    <a:lumMod val="50000"/>
                  </a:srgbClr>
                </a:solidFill>
                <a:latin typeface="Calibri"/>
              </a:rPr>
              <a:t>Модуль</a:t>
            </a:r>
            <a:r>
              <a:rPr lang="ru-RU" sz="1200" b="1" kern="0" dirty="0">
                <a:solidFill>
                  <a:srgbClr val="44546A">
                    <a:lumMod val="50000"/>
                  </a:srgbClr>
                </a:solidFill>
                <a:latin typeface="Calibri"/>
              </a:rPr>
              <a:t> Договоры</a:t>
            </a:r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10D6F5BA-F592-4238-A9FA-F30F8B94AD99}"/>
              </a:ext>
            </a:extLst>
          </p:cNvPr>
          <p:cNvSpPr/>
          <p:nvPr/>
        </p:nvSpPr>
        <p:spPr>
          <a:xfrm>
            <a:off x="685867" y="4970334"/>
            <a:ext cx="2028173" cy="422044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ru-RU" sz="1200" kern="0" dirty="0">
                <a:solidFill>
                  <a:srgbClr val="44546A">
                    <a:lumMod val="50000"/>
                  </a:srgbClr>
                </a:solidFill>
                <a:latin typeface="Calibri"/>
              </a:rPr>
              <a:t>Модуль</a:t>
            </a:r>
            <a:r>
              <a:rPr lang="ru-RU" sz="1200" b="1" kern="0" dirty="0">
                <a:solidFill>
                  <a:srgbClr val="44546A">
                    <a:lumMod val="50000"/>
                  </a:srgbClr>
                </a:solidFill>
                <a:latin typeface="Calibri"/>
              </a:rPr>
              <a:t> Исполнения</a:t>
            </a:r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id="{13607838-635B-442E-8D8A-333FAEA259DF}"/>
              </a:ext>
            </a:extLst>
          </p:cNvPr>
          <p:cNvSpPr/>
          <p:nvPr/>
        </p:nvSpPr>
        <p:spPr>
          <a:xfrm>
            <a:off x="9021579" y="5325608"/>
            <a:ext cx="2165204" cy="450779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ru-RU" sz="1200" kern="0" dirty="0">
                <a:solidFill>
                  <a:srgbClr val="44546A">
                    <a:lumMod val="50000"/>
                  </a:srgbClr>
                </a:solidFill>
                <a:latin typeface="Calibri"/>
              </a:rPr>
              <a:t>Модуль </a:t>
            </a:r>
            <a:r>
              <a:rPr lang="ru-RU" sz="1200" b="1" kern="0" dirty="0">
                <a:solidFill>
                  <a:srgbClr val="44546A">
                    <a:lumMod val="50000"/>
                  </a:srgbClr>
                </a:solidFill>
                <a:latin typeface="Calibri"/>
              </a:rPr>
              <a:t>Экспорта</a:t>
            </a:r>
            <a:r>
              <a:rPr lang="ru-RU" sz="1200" kern="0" dirty="0">
                <a:solidFill>
                  <a:srgbClr val="44546A">
                    <a:lumMod val="50000"/>
                  </a:srgbClr>
                </a:solidFill>
                <a:latin typeface="Calibri"/>
              </a:rPr>
              <a:t> (форматы обмена)</a:t>
            </a: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11BD6C1E-7B83-489D-94D3-1C17383456E4}"/>
              </a:ext>
            </a:extLst>
          </p:cNvPr>
          <p:cNvSpPr/>
          <p:nvPr/>
        </p:nvSpPr>
        <p:spPr>
          <a:xfrm>
            <a:off x="3141806" y="4611842"/>
            <a:ext cx="2042505" cy="422044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ru-RU" sz="1200" kern="0" dirty="0">
                <a:solidFill>
                  <a:srgbClr val="44546A">
                    <a:lumMod val="50000"/>
                  </a:srgbClr>
                </a:solidFill>
                <a:latin typeface="Calibri"/>
              </a:rPr>
              <a:t>Модуль </a:t>
            </a:r>
            <a:r>
              <a:rPr lang="ru-RU" sz="1200" b="1" kern="0" dirty="0">
                <a:solidFill>
                  <a:srgbClr val="44546A">
                    <a:lumMod val="50000"/>
                  </a:srgbClr>
                </a:solidFill>
                <a:latin typeface="Calibri"/>
              </a:rPr>
              <a:t>Аналитики</a:t>
            </a: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C15F52B4-C4B5-4C64-BC11-4D4AE63535EB}"/>
              </a:ext>
            </a:extLst>
          </p:cNvPr>
          <p:cNvSpPr/>
          <p:nvPr/>
        </p:nvSpPr>
        <p:spPr>
          <a:xfrm>
            <a:off x="3102717" y="5309615"/>
            <a:ext cx="2042504" cy="422044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ru-RU" sz="1200" kern="0" dirty="0">
                <a:solidFill>
                  <a:srgbClr val="44546A">
                    <a:lumMod val="50000"/>
                  </a:srgbClr>
                </a:solidFill>
                <a:latin typeface="Calibri"/>
              </a:rPr>
              <a:t>Модуль </a:t>
            </a:r>
            <a:r>
              <a:rPr lang="ru-RU" sz="1200" b="1" kern="0" dirty="0">
                <a:solidFill>
                  <a:srgbClr val="44546A">
                    <a:lumMod val="50000"/>
                  </a:srgbClr>
                </a:solidFill>
                <a:latin typeface="Calibri"/>
              </a:rPr>
              <a:t>Архива</a:t>
            </a:r>
          </a:p>
        </p:txBody>
      </p:sp>
      <p:sp>
        <p:nvSpPr>
          <p:cNvPr id="23" name="Скругленный прямоугольник 32">
            <a:extLst>
              <a:ext uri="{FF2B5EF4-FFF2-40B4-BE49-F238E27FC236}">
                <a16:creationId xmlns:a16="http://schemas.microsoft.com/office/drawing/2014/main" id="{A6CF8BD1-6255-42F3-87B2-2D1B78DEFE9C}"/>
              </a:ext>
            </a:extLst>
          </p:cNvPr>
          <p:cNvSpPr/>
          <p:nvPr/>
        </p:nvSpPr>
        <p:spPr>
          <a:xfrm>
            <a:off x="6326273" y="4211344"/>
            <a:ext cx="1624679" cy="604204"/>
          </a:xfrm>
          <a:prstGeom prst="roundRect">
            <a:avLst/>
          </a:prstGeom>
          <a:solidFill>
            <a:srgbClr val="5E140A"/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r>
              <a:rPr lang="ru-RU" sz="1351" kern="0" dirty="0">
                <a:solidFill>
                  <a:schemeClr val="bg1"/>
                </a:solidFill>
              </a:rPr>
              <a:t>Модуль </a:t>
            </a:r>
            <a:r>
              <a:rPr lang="en-US" sz="1351" kern="0" dirty="0">
                <a:solidFill>
                  <a:schemeClr val="bg1"/>
                </a:solidFill>
              </a:rPr>
              <a:t>PMAgent</a:t>
            </a:r>
            <a:endParaRPr lang="ru-RU" sz="1351" kern="0" dirty="0">
              <a:solidFill>
                <a:schemeClr val="bg1"/>
              </a:solidFill>
            </a:endParaRPr>
          </a:p>
        </p:txBody>
      </p:sp>
      <p:sp>
        <p:nvSpPr>
          <p:cNvPr id="24" name="Скругленный прямоугольник 1">
            <a:extLst>
              <a:ext uri="{FF2B5EF4-FFF2-40B4-BE49-F238E27FC236}">
                <a16:creationId xmlns:a16="http://schemas.microsoft.com/office/drawing/2014/main" id="{9A94BE72-53BF-46C6-9809-57FAC0BBA44B}"/>
              </a:ext>
            </a:extLst>
          </p:cNvPr>
          <p:cNvSpPr/>
          <p:nvPr/>
        </p:nvSpPr>
        <p:spPr>
          <a:xfrm>
            <a:off x="5926498" y="5526299"/>
            <a:ext cx="2596656" cy="7200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endParaRPr lang="ru-RU" sz="1351" kern="0" dirty="0">
              <a:solidFill>
                <a:schemeClr val="bg1"/>
              </a:solidFill>
            </a:endParaRPr>
          </a:p>
          <a:p>
            <a:pPr algn="ctr" defTabSz="685783"/>
            <a:r>
              <a:rPr lang="ru-RU" sz="1351" kern="0" dirty="0">
                <a:solidFill>
                  <a:schemeClr val="tx1"/>
                </a:solidFill>
              </a:rPr>
              <a:t>Система Календарно-сетевого планирования</a:t>
            </a:r>
            <a:endParaRPr lang="en-US" sz="1351" kern="0" dirty="0">
              <a:solidFill>
                <a:schemeClr val="tx1"/>
              </a:solidFill>
            </a:endParaRPr>
          </a:p>
          <a:p>
            <a:pPr algn="ctr" defTabSz="685783"/>
            <a:r>
              <a:rPr lang="en-US" sz="1351" kern="0" dirty="0">
                <a:solidFill>
                  <a:schemeClr val="bg1"/>
                </a:solidFill>
              </a:rPr>
              <a:t> </a:t>
            </a:r>
            <a:r>
              <a:rPr lang="ru-RU" sz="1351" kern="0" dirty="0">
                <a:solidFill>
                  <a:schemeClr val="bg1"/>
                </a:solidFill>
              </a:rPr>
              <a:t>(</a:t>
            </a:r>
            <a:r>
              <a:rPr lang="en-US" sz="1351" i="1" kern="0" dirty="0">
                <a:solidFill>
                  <a:schemeClr val="bg1"/>
                </a:solidFill>
              </a:rPr>
              <a:t>Oracle Primavera</a:t>
            </a:r>
            <a:r>
              <a:rPr lang="ru-RU" sz="1351" kern="0" dirty="0">
                <a:solidFill>
                  <a:schemeClr val="bg1"/>
                </a:solidFill>
              </a:rPr>
              <a:t>)</a:t>
            </a:r>
            <a:br>
              <a:rPr lang="ru-RU" sz="1351" kern="0" dirty="0">
                <a:solidFill>
                  <a:schemeClr val="bg1"/>
                </a:solidFill>
              </a:rPr>
            </a:br>
            <a:r>
              <a:rPr lang="ru-RU" sz="1351" kern="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5" name="Скругленный прямоугольник 27">
            <a:extLst>
              <a:ext uri="{FF2B5EF4-FFF2-40B4-BE49-F238E27FC236}">
                <a16:creationId xmlns:a16="http://schemas.microsoft.com/office/drawing/2014/main" id="{146A7658-2573-432D-8361-2244E24D52E7}"/>
              </a:ext>
            </a:extLst>
          </p:cNvPr>
          <p:cNvSpPr/>
          <p:nvPr/>
        </p:nvSpPr>
        <p:spPr>
          <a:xfrm>
            <a:off x="5527850" y="3768344"/>
            <a:ext cx="3198378" cy="1265541"/>
          </a:xfrm>
          <a:prstGeom prst="roundRect">
            <a:avLst/>
          </a:prstGeom>
          <a:solidFill>
            <a:srgbClr val="0070C0">
              <a:alpha val="2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txBody>
          <a:bodyPr rtlCol="0" anchor="ctr"/>
          <a:lstStyle/>
          <a:p>
            <a:pPr algn="ctr" defTabSz="685766">
              <a:defRPr/>
            </a:pPr>
            <a:endParaRPr lang="ru-RU" sz="1351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D9836A12-CFEE-4E17-A740-6808D0A0B06E}"/>
              </a:ext>
            </a:extLst>
          </p:cNvPr>
          <p:cNvSpPr/>
          <p:nvPr/>
        </p:nvSpPr>
        <p:spPr>
          <a:xfrm>
            <a:off x="6110636" y="3826534"/>
            <a:ext cx="20328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766"/>
            <a:r>
              <a:rPr lang="ru-RU" sz="1200" b="1" kern="0" dirty="0">
                <a:solidFill>
                  <a:srgbClr val="002060"/>
                </a:solidFill>
                <a:cs typeface="Arial" panose="020B0604020202020204" pitchFamily="34" charset="0"/>
              </a:rPr>
              <a:t>Интеграционные модули</a:t>
            </a:r>
          </a:p>
        </p:txBody>
      </p:sp>
    </p:spTree>
    <p:extLst>
      <p:ext uri="{BB962C8B-B14F-4D97-AF65-F5344CB8AC3E}">
        <p14:creationId xmlns:p14="http://schemas.microsoft.com/office/powerpoint/2010/main" val="181109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Двойная стрелка влево/вправо 36"/>
          <p:cNvSpPr/>
          <p:nvPr/>
        </p:nvSpPr>
        <p:spPr>
          <a:xfrm>
            <a:off x="7181728" y="2930067"/>
            <a:ext cx="629579" cy="112709"/>
          </a:xfrm>
          <a:prstGeom prst="leftRight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254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endParaRPr lang="ru-RU" sz="1351" kern="0">
              <a:solidFill>
                <a:sysClr val="windowText" lastClr="000000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796532" y="1563177"/>
            <a:ext cx="8676653" cy="4392489"/>
          </a:xfrm>
          <a:prstGeom prst="roundRect">
            <a:avLst/>
          </a:prstGeom>
          <a:solidFill>
            <a:schemeClr val="accent1">
              <a:alpha val="20000"/>
            </a:schemeClr>
          </a:solidFill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endParaRPr lang="ru-RU" sz="1351" kern="0">
              <a:solidFill>
                <a:sysClr val="windowText" lastClr="000000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899709" y="3665732"/>
            <a:ext cx="5426096" cy="212973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endParaRPr lang="ru-RU" sz="1351" kern="0">
              <a:solidFill>
                <a:sysClr val="windowText" lastClr="000000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612757" y="2674646"/>
            <a:ext cx="2596656" cy="7200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endParaRPr lang="ru-RU" sz="1351" kern="0" dirty="0">
              <a:solidFill>
                <a:schemeClr val="bg1"/>
              </a:solidFill>
            </a:endParaRPr>
          </a:p>
          <a:p>
            <a:pPr algn="ctr" defTabSz="685783"/>
            <a:r>
              <a:rPr lang="ru-RU" sz="1351" kern="0" dirty="0">
                <a:solidFill>
                  <a:schemeClr val="tx1"/>
                </a:solidFill>
              </a:rPr>
              <a:t>Система Календарно-сетевого планирования</a:t>
            </a:r>
            <a:endParaRPr lang="en-US" sz="1351" kern="0" dirty="0">
              <a:solidFill>
                <a:schemeClr val="tx1"/>
              </a:solidFill>
            </a:endParaRPr>
          </a:p>
          <a:p>
            <a:pPr algn="ctr" defTabSz="685783"/>
            <a:r>
              <a:rPr lang="en-US" sz="1351" kern="0" dirty="0">
                <a:solidFill>
                  <a:schemeClr val="bg1"/>
                </a:solidFill>
              </a:rPr>
              <a:t> </a:t>
            </a:r>
            <a:r>
              <a:rPr lang="ru-RU" sz="1351" kern="0" dirty="0">
                <a:solidFill>
                  <a:schemeClr val="bg1"/>
                </a:solidFill>
              </a:rPr>
              <a:t>(</a:t>
            </a:r>
            <a:r>
              <a:rPr lang="en-US" sz="1351" i="1" kern="0" dirty="0">
                <a:solidFill>
                  <a:schemeClr val="bg1"/>
                </a:solidFill>
              </a:rPr>
              <a:t>Oracle Primavera</a:t>
            </a:r>
            <a:r>
              <a:rPr lang="ru-RU" sz="1351" kern="0" dirty="0">
                <a:solidFill>
                  <a:schemeClr val="bg1"/>
                </a:solidFill>
              </a:rPr>
              <a:t>)</a:t>
            </a:r>
            <a:br>
              <a:rPr lang="ru-RU" sz="1351" kern="0" dirty="0">
                <a:solidFill>
                  <a:schemeClr val="bg1"/>
                </a:solidFill>
              </a:rPr>
            </a:br>
            <a:r>
              <a:rPr lang="ru-RU" sz="1351" kern="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507206" y="3070166"/>
            <a:ext cx="1624679" cy="60420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r>
              <a:rPr lang="ru-RU" sz="1351" kern="0" dirty="0">
                <a:solidFill>
                  <a:schemeClr val="tx1"/>
                </a:solidFill>
              </a:rPr>
              <a:t>Договоры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507206" y="3776208"/>
            <a:ext cx="1624679" cy="60420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r>
              <a:rPr lang="ru-RU" sz="1351" kern="0" dirty="0">
                <a:solidFill>
                  <a:schemeClr val="tx1"/>
                </a:solidFill>
              </a:rPr>
              <a:t>Поставки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512566" y="4739900"/>
            <a:ext cx="1624679" cy="60420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r>
              <a:rPr lang="ru-RU" sz="1351" kern="0" dirty="0">
                <a:solidFill>
                  <a:schemeClr val="tx1"/>
                </a:solidFill>
              </a:rPr>
              <a:t>Бюджети-</a:t>
            </a:r>
            <a:br>
              <a:rPr lang="ru-RU" sz="1351" kern="0" dirty="0">
                <a:solidFill>
                  <a:schemeClr val="tx1"/>
                </a:solidFill>
              </a:rPr>
            </a:br>
            <a:r>
              <a:rPr lang="ru-RU" sz="1351" kern="0" dirty="0">
                <a:solidFill>
                  <a:schemeClr val="tx1"/>
                </a:solidFill>
              </a:rPr>
              <a:t>рование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507206" y="2378726"/>
            <a:ext cx="1624679" cy="60420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r>
              <a:rPr lang="ru-RU" sz="1351" kern="0" dirty="0">
                <a:solidFill>
                  <a:schemeClr val="tx1"/>
                </a:solidFill>
              </a:rPr>
              <a:t>Документо-</a:t>
            </a:r>
            <a:br>
              <a:rPr lang="ru-RU" sz="1351" kern="0" dirty="0">
                <a:solidFill>
                  <a:schemeClr val="tx1"/>
                </a:solidFill>
              </a:rPr>
            </a:br>
            <a:r>
              <a:rPr lang="ru-RU" sz="1351" kern="0" dirty="0">
                <a:solidFill>
                  <a:schemeClr val="tx1"/>
                </a:solidFill>
              </a:rPr>
              <a:t>оборот</a:t>
            </a:r>
          </a:p>
        </p:txBody>
      </p:sp>
      <p:sp>
        <p:nvSpPr>
          <p:cNvPr id="17" name="Двойная стрелка вверх/вниз 16"/>
          <p:cNvSpPr/>
          <p:nvPr/>
        </p:nvSpPr>
        <p:spPr>
          <a:xfrm>
            <a:off x="7686646" y="2025918"/>
            <a:ext cx="467207" cy="3583015"/>
          </a:xfrm>
          <a:prstGeom prst="upDown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3175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r>
              <a:rPr lang="ru-RU" sz="800" kern="0" dirty="0">
                <a:solidFill>
                  <a:schemeClr val="bg1"/>
                </a:solidFill>
              </a:rPr>
              <a:t>Взаимодействие</a:t>
            </a:r>
          </a:p>
          <a:p>
            <a:pPr algn="ctr" defTabSz="685783"/>
            <a:r>
              <a:rPr lang="ru-RU" sz="800" kern="0" dirty="0">
                <a:solidFill>
                  <a:schemeClr val="bg1"/>
                </a:solidFill>
              </a:rPr>
              <a:t> данных </a:t>
            </a:r>
          </a:p>
          <a:p>
            <a:pPr algn="ctr" defTabSz="685783"/>
            <a:endParaRPr lang="ru-RU" sz="800" kern="0" dirty="0">
              <a:solidFill>
                <a:schemeClr val="bg1"/>
              </a:solidFill>
            </a:endParaRPr>
          </a:p>
          <a:p>
            <a:pPr algn="ctr" defTabSz="685783"/>
            <a:r>
              <a:rPr lang="ru-RU" sz="800" kern="0" dirty="0">
                <a:solidFill>
                  <a:schemeClr val="bg1"/>
                </a:solidFill>
              </a:rPr>
              <a:t>в </a:t>
            </a:r>
          </a:p>
          <a:p>
            <a:pPr algn="ctr" defTabSz="685783"/>
            <a:endParaRPr lang="ru-RU" sz="800" kern="0" dirty="0">
              <a:solidFill>
                <a:schemeClr val="bg1"/>
              </a:solidFill>
            </a:endParaRPr>
          </a:p>
          <a:p>
            <a:pPr algn="ctr" defTabSz="685783"/>
            <a:r>
              <a:rPr lang="ru-RU" sz="800" kern="0" dirty="0">
                <a:solidFill>
                  <a:schemeClr val="bg1"/>
                </a:solidFill>
              </a:rPr>
              <a:t>КИС</a:t>
            </a:r>
          </a:p>
        </p:txBody>
      </p:sp>
      <p:sp>
        <p:nvSpPr>
          <p:cNvPr id="18" name="Двойная стрелка влево/вправо 17"/>
          <p:cNvSpPr/>
          <p:nvPr/>
        </p:nvSpPr>
        <p:spPr>
          <a:xfrm>
            <a:off x="8029034" y="2624477"/>
            <a:ext cx="470007" cy="112709"/>
          </a:xfrm>
          <a:prstGeom prst="leftRight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254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endParaRPr lang="ru-RU" sz="1351" kern="0">
              <a:solidFill>
                <a:sysClr val="windowText" lastClr="000000"/>
              </a:solidFill>
            </a:endParaRPr>
          </a:p>
        </p:txBody>
      </p:sp>
      <p:sp>
        <p:nvSpPr>
          <p:cNvPr id="20" name="Двойная стрелка влево/вправо 19"/>
          <p:cNvSpPr/>
          <p:nvPr/>
        </p:nvSpPr>
        <p:spPr>
          <a:xfrm>
            <a:off x="8029035" y="3315917"/>
            <a:ext cx="474149" cy="112709"/>
          </a:xfrm>
          <a:prstGeom prst="leftRight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254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endParaRPr lang="ru-RU" sz="1351" kern="0">
              <a:solidFill>
                <a:sysClr val="windowText" lastClr="000000"/>
              </a:solidFill>
            </a:endParaRPr>
          </a:p>
        </p:txBody>
      </p:sp>
      <p:sp>
        <p:nvSpPr>
          <p:cNvPr id="21" name="Двойная стрелка влево/вправо 20"/>
          <p:cNvSpPr/>
          <p:nvPr/>
        </p:nvSpPr>
        <p:spPr>
          <a:xfrm>
            <a:off x="8029035" y="4021959"/>
            <a:ext cx="474149" cy="112709"/>
          </a:xfrm>
          <a:prstGeom prst="leftRight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254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endParaRPr lang="ru-RU" sz="1351" kern="0">
              <a:solidFill>
                <a:sysClr val="windowText" lastClr="000000"/>
              </a:solidFill>
            </a:endParaRPr>
          </a:p>
        </p:txBody>
      </p:sp>
      <p:sp>
        <p:nvSpPr>
          <p:cNvPr id="23" name="Двойная стрелка влево/вправо 22"/>
          <p:cNvSpPr/>
          <p:nvPr/>
        </p:nvSpPr>
        <p:spPr>
          <a:xfrm>
            <a:off x="7316985" y="4078312"/>
            <a:ext cx="494323" cy="215235"/>
          </a:xfrm>
          <a:prstGeom prst="leftRight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254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endParaRPr lang="ru-RU" sz="1351" kern="0">
              <a:solidFill>
                <a:sysClr val="windowText" lastClr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976398" y="3935540"/>
            <a:ext cx="554799" cy="854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783"/>
            <a:r>
              <a:rPr lang="ru-RU" sz="4951" b="1" kern="0" dirty="0">
                <a:solidFill>
                  <a:srgbClr val="162746"/>
                </a:solidFill>
              </a:rPr>
              <a:t>…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060116" y="1556793"/>
            <a:ext cx="8071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783"/>
            <a:r>
              <a:rPr lang="ru-RU" sz="2400" b="1" kern="0" dirty="0">
                <a:solidFill>
                  <a:schemeClr val="accent5"/>
                </a:solidFill>
              </a:rPr>
              <a:t>Корпоративная информационная система Компании</a:t>
            </a:r>
          </a:p>
        </p:txBody>
      </p:sp>
      <p:sp>
        <p:nvSpPr>
          <p:cNvPr id="35" name="Двойная стрелка влево/вправо 34"/>
          <p:cNvSpPr/>
          <p:nvPr/>
        </p:nvSpPr>
        <p:spPr>
          <a:xfrm>
            <a:off x="8029035" y="4525355"/>
            <a:ext cx="474149" cy="112709"/>
          </a:xfrm>
          <a:prstGeom prst="leftRight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254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endParaRPr lang="ru-RU" sz="1351" kern="0">
              <a:solidFill>
                <a:sysClr val="windowText" lastClr="000000"/>
              </a:solidFill>
            </a:endParaRPr>
          </a:p>
        </p:txBody>
      </p:sp>
      <p:sp>
        <p:nvSpPr>
          <p:cNvPr id="36" name="Двойная стрелка влево/вправо 35"/>
          <p:cNvSpPr/>
          <p:nvPr/>
        </p:nvSpPr>
        <p:spPr>
          <a:xfrm>
            <a:off x="8029035" y="4942947"/>
            <a:ext cx="474149" cy="112709"/>
          </a:xfrm>
          <a:prstGeom prst="leftRight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254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endParaRPr lang="ru-RU" sz="1351" kern="0">
              <a:solidFill>
                <a:sysClr val="windowText" lastClr="0000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040282" y="4813106"/>
            <a:ext cx="1949465" cy="795827"/>
          </a:xfrm>
          <a:prstGeom prst="roundRect">
            <a:avLst/>
          </a:prstGeom>
          <a:solidFill>
            <a:srgbClr val="FF7C80"/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r>
              <a:rPr lang="ru-RU" sz="1351" kern="0" dirty="0">
                <a:solidFill>
                  <a:schemeClr val="bg1"/>
                </a:solidFill>
              </a:rPr>
              <a:t>Хранилище смет СМР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735947" y="222435"/>
            <a:ext cx="838438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charset="0"/>
                <a:ea typeface="+mj-ea"/>
                <a:cs typeface="Arial" charset="0"/>
              </a:rPr>
              <a:t>Модуль </a:t>
            </a:r>
            <a:r>
              <a:rPr lang="en-US" b="1" dirty="0" err="1">
                <a:solidFill>
                  <a:srgbClr val="C00000"/>
                </a:solidFill>
                <a:latin typeface="Arial" charset="0"/>
                <a:ea typeface="+mj-ea"/>
                <a:cs typeface="Arial" charset="0"/>
              </a:rPr>
              <a:t>PMAgent</a:t>
            </a:r>
            <a:r>
              <a:rPr lang="en-US" b="1" dirty="0">
                <a:solidFill>
                  <a:srgbClr val="C00000"/>
                </a:solidFill>
                <a:latin typeface="Arial" charset="0"/>
                <a:ea typeface="+mj-ea"/>
                <a:cs typeface="Arial" charset="0"/>
              </a:rPr>
              <a:t> </a:t>
            </a:r>
            <a:endParaRPr lang="ru-RU" b="1" dirty="0">
              <a:solidFill>
                <a:srgbClr val="C00000"/>
              </a:solidFill>
              <a:latin typeface="Arial" charset="0"/>
              <a:ea typeface="+mj-ea"/>
              <a:cs typeface="Arial" charset="0"/>
            </a:endParaRPr>
          </a:p>
          <a:p>
            <a:pPr algn="ctr"/>
            <a:r>
              <a:rPr lang="ru-RU" sz="1700" b="1" dirty="0">
                <a:solidFill>
                  <a:srgbClr val="C00000"/>
                </a:solidFill>
                <a:latin typeface="Arial" charset="0"/>
                <a:ea typeface="+mj-ea"/>
                <a:cs typeface="Arial" charset="0"/>
              </a:rPr>
              <a:t>связывает блок «Календарно-сетевое планирование» (</a:t>
            </a:r>
            <a:r>
              <a:rPr lang="en-US" sz="1700" b="1" dirty="0">
                <a:solidFill>
                  <a:srgbClr val="C00000"/>
                </a:solidFill>
                <a:latin typeface="Arial" charset="0"/>
                <a:ea typeface="+mj-ea"/>
                <a:cs typeface="Arial" charset="0"/>
              </a:rPr>
              <a:t>Oracle Primavera) </a:t>
            </a:r>
            <a:r>
              <a:rPr lang="ru-RU" sz="1700" b="1" dirty="0">
                <a:solidFill>
                  <a:srgbClr val="C00000"/>
                </a:solidFill>
                <a:latin typeface="Arial" charset="0"/>
                <a:ea typeface="+mj-ea"/>
                <a:cs typeface="Arial" charset="0"/>
              </a:rPr>
              <a:t> </a:t>
            </a:r>
            <a:br>
              <a:rPr lang="ru-RU" sz="1700" b="1" dirty="0">
                <a:solidFill>
                  <a:srgbClr val="C00000"/>
                </a:solidFill>
                <a:latin typeface="Arial" charset="0"/>
                <a:ea typeface="+mj-ea"/>
                <a:cs typeface="Arial" charset="0"/>
              </a:rPr>
            </a:br>
            <a:r>
              <a:rPr lang="ru-RU" sz="1700" b="1" dirty="0">
                <a:solidFill>
                  <a:srgbClr val="C00000"/>
                </a:solidFill>
                <a:latin typeface="Arial" charset="0"/>
                <a:ea typeface="+mj-ea"/>
                <a:cs typeface="Arial" charset="0"/>
              </a:rPr>
              <a:t>и хранилище сметных данных Комплекса </a:t>
            </a:r>
            <a:r>
              <a:rPr lang="en-US" sz="1700" b="1" dirty="0" err="1">
                <a:solidFill>
                  <a:srgbClr val="C00000"/>
                </a:solidFill>
                <a:latin typeface="Arial" charset="0"/>
                <a:ea typeface="+mj-ea"/>
                <a:cs typeface="Arial" charset="0"/>
              </a:rPr>
              <a:t>PMProgress</a:t>
            </a:r>
            <a:br>
              <a:rPr lang="ru-RU" sz="16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ru-RU" sz="1600" i="1" dirty="0"/>
          </a:p>
        </p:txBody>
      </p:sp>
      <p:sp>
        <p:nvSpPr>
          <p:cNvPr id="48" name="Стрелка: вправо 47">
            <a:extLst>
              <a:ext uri="{FF2B5EF4-FFF2-40B4-BE49-F238E27FC236}">
                <a16:creationId xmlns:a16="http://schemas.microsoft.com/office/drawing/2014/main" id="{04221532-7413-4532-A95C-9AC7593FB9AA}"/>
              </a:ext>
            </a:extLst>
          </p:cNvPr>
          <p:cNvSpPr/>
          <p:nvPr/>
        </p:nvSpPr>
        <p:spPr>
          <a:xfrm>
            <a:off x="4085319" y="4958988"/>
            <a:ext cx="944615" cy="504056"/>
          </a:xfrm>
          <a:prstGeom prst="rightArrow">
            <a:avLst>
              <a:gd name="adj1" fmla="val 50000"/>
              <a:gd name="adj2" fmla="val 51649"/>
            </a:avLst>
          </a:prstGeom>
          <a:solidFill>
            <a:srgbClr val="30579C"/>
          </a:solidFill>
          <a:ln>
            <a:noFill/>
          </a:ln>
          <a:scene3d>
            <a:camera prst="orthographicFront"/>
            <a:lightRig rig="threePt" dir="t"/>
          </a:scene3d>
          <a:sp3d>
            <a:bevelT w="3175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r>
              <a:rPr lang="ru-RU" sz="1000" kern="0" dirty="0">
                <a:solidFill>
                  <a:schemeClr val="bg1"/>
                </a:solidFill>
              </a:rPr>
              <a:t>сметы</a:t>
            </a:r>
            <a:endParaRPr lang="ru-RU" sz="800" kern="0" dirty="0">
              <a:solidFill>
                <a:schemeClr val="bg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60115" y="4783876"/>
            <a:ext cx="1998739" cy="787919"/>
          </a:xfrm>
          <a:prstGeom prst="roundRect">
            <a:avLst/>
          </a:prstGeom>
          <a:solidFill>
            <a:srgbClr val="30579C"/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r>
              <a:rPr lang="ru-RU" sz="1351" kern="0" dirty="0">
                <a:solidFill>
                  <a:schemeClr val="bg1"/>
                </a:solidFill>
              </a:rPr>
              <a:t>Сметно-аналитический Комплекс А0</a:t>
            </a:r>
          </a:p>
          <a:p>
            <a:pPr algn="ctr" defTabSz="685783"/>
            <a:r>
              <a:rPr lang="ru-RU" sz="1051" kern="0" dirty="0">
                <a:solidFill>
                  <a:schemeClr val="bg1"/>
                </a:solidFill>
              </a:rPr>
              <a:t>(Сметы СМР)</a:t>
            </a:r>
          </a:p>
        </p:txBody>
      </p:sp>
      <p:sp>
        <p:nvSpPr>
          <p:cNvPr id="50" name="Овал 49">
            <a:extLst>
              <a:ext uri="{FF2B5EF4-FFF2-40B4-BE49-F238E27FC236}">
                <a16:creationId xmlns:a16="http://schemas.microsoft.com/office/drawing/2014/main" id="{EA7BBFDE-2882-4790-9231-A47616C446B8}"/>
              </a:ext>
            </a:extLst>
          </p:cNvPr>
          <p:cNvSpPr/>
          <p:nvPr/>
        </p:nvSpPr>
        <p:spPr>
          <a:xfrm>
            <a:off x="6989747" y="4512125"/>
            <a:ext cx="1217669" cy="45555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2">
                    <a:lumMod val="50000"/>
                  </a:schemeClr>
                </a:solidFill>
              </a:rPr>
              <a:t>Интеграция</a:t>
            </a:r>
            <a:endParaRPr lang="ru-RU" sz="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7" name="Скругленный прямоугольник 15">
            <a:extLst>
              <a:ext uri="{FF2B5EF4-FFF2-40B4-BE49-F238E27FC236}">
                <a16:creationId xmlns:a16="http://schemas.microsoft.com/office/drawing/2014/main" id="{D0D31BAF-625E-4DEE-8986-050AA0E67893}"/>
              </a:ext>
            </a:extLst>
          </p:cNvPr>
          <p:cNvSpPr/>
          <p:nvPr/>
        </p:nvSpPr>
        <p:spPr>
          <a:xfrm>
            <a:off x="2077053" y="2104785"/>
            <a:ext cx="2232248" cy="121851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r>
              <a:rPr lang="ru-RU" sz="1351" kern="0" dirty="0">
                <a:solidFill>
                  <a:schemeClr val="tx1"/>
                </a:solidFill>
              </a:rPr>
              <a:t>Справочные данные КИС</a:t>
            </a:r>
            <a:r>
              <a:rPr lang="en-US" sz="1351" kern="0" dirty="0">
                <a:solidFill>
                  <a:schemeClr val="tx1"/>
                </a:solidFill>
              </a:rPr>
              <a:t>:</a:t>
            </a:r>
            <a:r>
              <a:rPr lang="ru-RU" sz="1351" kern="0" dirty="0">
                <a:solidFill>
                  <a:schemeClr val="bg1"/>
                </a:solidFill>
              </a:rPr>
              <a:t> </a:t>
            </a:r>
          </a:p>
          <a:p>
            <a:pPr algn="ctr" defTabSz="685783"/>
            <a:r>
              <a:rPr lang="ru-RU" sz="1351" i="1" kern="0" dirty="0">
                <a:solidFill>
                  <a:schemeClr val="bg1"/>
                </a:solidFill>
              </a:rPr>
              <a:t>Проекты, Договора,</a:t>
            </a:r>
          </a:p>
          <a:p>
            <a:pPr algn="ctr" defTabSz="685783"/>
            <a:r>
              <a:rPr lang="ru-RU" sz="1351" i="1" kern="0" dirty="0">
                <a:solidFill>
                  <a:schemeClr val="bg1"/>
                </a:solidFill>
              </a:rPr>
              <a:t>Контрагенты,</a:t>
            </a:r>
          </a:p>
          <a:p>
            <a:pPr algn="ctr" defTabSz="685783"/>
            <a:r>
              <a:rPr lang="ru-RU" sz="1351" i="1" kern="0" dirty="0">
                <a:solidFill>
                  <a:schemeClr val="bg1"/>
                </a:solidFill>
              </a:rPr>
              <a:t>Ценовые книги и т.д.</a:t>
            </a:r>
          </a:p>
        </p:txBody>
      </p:sp>
      <p:sp>
        <p:nvSpPr>
          <p:cNvPr id="32" name="Овал 31">
            <a:extLst>
              <a:ext uri="{FF2B5EF4-FFF2-40B4-BE49-F238E27FC236}">
                <a16:creationId xmlns:a16="http://schemas.microsoft.com/office/drawing/2014/main" id="{EA7BBFDE-2882-4790-9231-A47616C446B8}"/>
              </a:ext>
            </a:extLst>
          </p:cNvPr>
          <p:cNvSpPr/>
          <p:nvPr/>
        </p:nvSpPr>
        <p:spPr>
          <a:xfrm>
            <a:off x="6998970" y="2915917"/>
            <a:ext cx="1208447" cy="45555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2">
                    <a:lumMod val="50000"/>
                  </a:schemeClr>
                </a:solidFill>
              </a:rPr>
              <a:t>API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2">
                    <a:lumMod val="50000"/>
                  </a:schemeClr>
                </a:solidFill>
              </a:rPr>
              <a:t>Primavera</a:t>
            </a:r>
            <a:endParaRPr lang="ru-RU" sz="11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37993" y="3793074"/>
            <a:ext cx="2602121" cy="41575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>
            <a:spAutoFit/>
          </a:bodyPr>
          <a:lstStyle/>
          <a:p>
            <a:pPr algn="ctr" defTabSz="685783"/>
            <a:r>
              <a:rPr lang="ru-RU" sz="1351" kern="0" dirty="0">
                <a:solidFill>
                  <a:schemeClr val="tx1"/>
                </a:solidFill>
                <a:cs typeface="Arial" panose="020B0604020202020204" pitchFamily="34" charset="0"/>
              </a:rPr>
              <a:t>Сметная документация и документы по выполнению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998970" y="3719854"/>
            <a:ext cx="1624679" cy="604204"/>
          </a:xfrm>
          <a:prstGeom prst="roundRect">
            <a:avLst/>
          </a:prstGeom>
          <a:solidFill>
            <a:srgbClr val="5E140A"/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r>
              <a:rPr lang="ru-RU" sz="1351" kern="0" dirty="0">
                <a:solidFill>
                  <a:schemeClr val="bg1"/>
                </a:solidFill>
              </a:rPr>
              <a:t>Модуль </a:t>
            </a:r>
            <a:r>
              <a:rPr lang="en-US" sz="1351" kern="0" dirty="0">
                <a:solidFill>
                  <a:schemeClr val="bg1"/>
                </a:solidFill>
              </a:rPr>
              <a:t>PMAgent</a:t>
            </a:r>
            <a:endParaRPr lang="ru-RU" sz="1351" kern="0" dirty="0">
              <a:solidFill>
                <a:schemeClr val="bg1"/>
              </a:solidFill>
            </a:endParaRPr>
          </a:p>
        </p:txBody>
      </p:sp>
      <p:sp>
        <p:nvSpPr>
          <p:cNvPr id="34" name="Двойная стрелка влево/вправо 33"/>
          <p:cNvSpPr/>
          <p:nvPr/>
        </p:nvSpPr>
        <p:spPr>
          <a:xfrm>
            <a:off x="4309303" y="2378726"/>
            <a:ext cx="3502005" cy="92508"/>
          </a:xfrm>
          <a:prstGeom prst="leftRight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254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endParaRPr lang="ru-RU" sz="1351" kern="0">
              <a:solidFill>
                <a:sysClr val="windowText" lastClr="00000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7593966" y="3372271"/>
            <a:ext cx="3" cy="347587"/>
          </a:xfrm>
          <a:prstGeom prst="straightConnector1">
            <a:avLst/>
          </a:prstGeom>
          <a:ln w="25400"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cxnSpLocks/>
            <a:endCxn id="50" idx="3"/>
          </p:cNvCxnSpPr>
          <p:nvPr/>
        </p:nvCxnSpPr>
        <p:spPr>
          <a:xfrm flipV="1">
            <a:off x="6989747" y="4900969"/>
            <a:ext cx="178323" cy="41980"/>
          </a:xfrm>
          <a:prstGeom prst="straightConnector1">
            <a:avLst/>
          </a:prstGeom>
          <a:ln w="25400"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cxnSpLocks/>
            <a:stCxn id="50" idx="0"/>
          </p:cNvCxnSpPr>
          <p:nvPr/>
        </p:nvCxnSpPr>
        <p:spPr>
          <a:xfrm flipH="1" flipV="1">
            <a:off x="7564144" y="4324063"/>
            <a:ext cx="34438" cy="188062"/>
          </a:xfrm>
          <a:prstGeom prst="straightConnector1">
            <a:avLst/>
          </a:prstGeom>
          <a:ln w="25400"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 flipV="1">
            <a:off x="7181728" y="2780799"/>
            <a:ext cx="421465" cy="149268"/>
          </a:xfrm>
          <a:prstGeom prst="straightConnector1">
            <a:avLst/>
          </a:prstGeom>
          <a:ln w="25400"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1333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C72CF4-6ACD-47B3-95F3-F48696C95AA6}"/>
              </a:ext>
            </a:extLst>
          </p:cNvPr>
          <p:cNvSpPr txBox="1">
            <a:spLocks/>
          </p:cNvSpPr>
          <p:nvPr/>
        </p:nvSpPr>
        <p:spPr>
          <a:xfrm>
            <a:off x="695400" y="123834"/>
            <a:ext cx="9145016" cy="49685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Группы Пользователей сметными данными единого хранилища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7DCD547-DE72-45F3-8670-5CD3D059A2A1}"/>
              </a:ext>
            </a:extLst>
          </p:cNvPr>
          <p:cNvSpPr/>
          <p:nvPr/>
        </p:nvSpPr>
        <p:spPr>
          <a:xfrm>
            <a:off x="1837451" y="642146"/>
            <a:ext cx="8568952" cy="5630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solidFill>
                  <a:srgbClr val="291FE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Группа 1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Сметчики, которые занимаются </a:t>
            </a:r>
            <a:r>
              <a:rPr lang="ru-RU" sz="2200" u="sng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разработкой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200" u="sng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сметной</a:t>
            </a:r>
          </a:p>
          <a:p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    </a:t>
            </a:r>
            <a:r>
              <a:rPr lang="ru-RU" sz="2200" u="sng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документации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</a:t>
            </a:r>
            <a:r>
              <a:rPr lang="ru-RU" sz="2200" i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Проектные институты, проектные 	  	 	    организации, Сметчики строительных Компаний</a:t>
            </a:r>
          </a:p>
          <a:p>
            <a:r>
              <a:rPr lang="ru-RU" sz="2200" dirty="0">
                <a:solidFill>
                  <a:srgbClr val="291FE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Группа 2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Сметчики, которые </a:t>
            </a:r>
            <a:r>
              <a:rPr lang="ru-RU" sz="2200" u="sng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проверяют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сметную документацию:</a:t>
            </a:r>
          </a:p>
          <a:p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	</a:t>
            </a:r>
            <a:r>
              <a:rPr lang="ru-RU" sz="2200" i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Экспертиза, Сметчики Компании Заказчика,</a:t>
            </a:r>
          </a:p>
          <a:p>
            <a:r>
              <a:rPr lang="ru-RU" sz="2200" i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	Сметчики Компании Генподрядчика на СМР</a:t>
            </a:r>
          </a:p>
          <a:p>
            <a:r>
              <a:rPr lang="ru-RU" sz="2200" dirty="0">
                <a:solidFill>
                  <a:srgbClr val="291FE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Группа 3.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Сметчики, которые </a:t>
            </a:r>
            <a:r>
              <a:rPr lang="ru-RU" sz="2200" u="sng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создают или контролируют документы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	</a:t>
            </a:r>
            <a:r>
              <a:rPr lang="ru-RU" sz="2200" u="sng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 выполнению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(акты по форме КС-2)</a:t>
            </a:r>
          </a:p>
          <a:p>
            <a:r>
              <a:rPr lang="ru-RU" sz="2200" dirty="0">
                <a:solidFill>
                  <a:srgbClr val="291FE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Группа 4.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Сметчики – экономисты, которые занимаются различными 	    выборками из сметных данных и их анализом.</a:t>
            </a:r>
          </a:p>
          <a:p>
            <a:pPr>
              <a:lnSpc>
                <a:spcPct val="115000"/>
              </a:lnSpc>
            </a:pPr>
            <a:r>
              <a:rPr lang="ru-RU" sz="2200" dirty="0">
                <a:solidFill>
                  <a:srgbClr val="291FE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Группа 5.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Сотрудники, занимающиеся управленческим учётом</a:t>
            </a:r>
          </a:p>
          <a:p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Группа 6. Планировщики (сотрудники проектного офиса), 	 	 	    обеспечивающие обмен данными с системой календарно-	  	    сетевого планирования</a:t>
            </a:r>
          </a:p>
          <a:p>
            <a:pPr>
              <a:lnSpc>
                <a:spcPct val="115000"/>
              </a:lnSpc>
            </a:pPr>
            <a:r>
              <a:rPr lang="ru-RU" sz="2200" dirty="0">
                <a:solidFill>
                  <a:srgbClr val="291FE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Группа 7.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Специалисты по нормированию и фирменным расценкам</a:t>
            </a: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2200" dirty="0">
                <a:solidFill>
                  <a:srgbClr val="291FE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Груп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па 8.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IT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-Службы и методологии</a:t>
            </a:r>
          </a:p>
        </p:txBody>
      </p:sp>
    </p:spTree>
    <p:extLst>
      <p:ext uri="{BB962C8B-B14F-4D97-AF65-F5344CB8AC3E}">
        <p14:creationId xmlns:p14="http://schemas.microsoft.com/office/powerpoint/2010/main" val="284986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body" idx="1"/>
          </p:nvPr>
        </p:nvSpPr>
        <p:spPr>
          <a:xfrm>
            <a:off x="1991544" y="1052737"/>
            <a:ext cx="8352928" cy="5000402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rgbClr val="FF0000"/>
                </a:solidFill>
              </a:rPr>
              <a:t>Ждём Ваших обращений</a:t>
            </a:r>
          </a:p>
          <a:p>
            <a:endParaRPr lang="en-US" sz="3200" b="1" i="1" dirty="0">
              <a:solidFill>
                <a:srgbClr val="FF0000"/>
              </a:solidFill>
            </a:endParaRPr>
          </a:p>
          <a:p>
            <a:r>
              <a:rPr lang="ru-RU" sz="3000" b="1" i="1" dirty="0">
                <a:solidFill>
                  <a:srgbClr val="124574"/>
                </a:solidFill>
              </a:rPr>
              <a:t>Телефон:                                     </a:t>
            </a:r>
            <a:r>
              <a:rPr lang="en-US" sz="3000" b="1" i="1" dirty="0">
                <a:solidFill>
                  <a:srgbClr val="124574"/>
                </a:solidFill>
              </a:rPr>
              <a:t>E-mail</a:t>
            </a:r>
            <a:r>
              <a:rPr lang="ru-RU" sz="3000" b="1" i="1" dirty="0">
                <a:solidFill>
                  <a:srgbClr val="124574"/>
                </a:solidFill>
              </a:rPr>
              <a:t>:</a:t>
            </a:r>
          </a:p>
          <a:p>
            <a:r>
              <a:rPr lang="ru-RU" sz="3000" b="1" i="1" dirty="0">
                <a:solidFill>
                  <a:srgbClr val="124574"/>
                </a:solidFill>
              </a:rPr>
              <a:t>(812) 325-90-94,                        IFilatova@infostroy.ru </a:t>
            </a:r>
          </a:p>
          <a:p>
            <a:r>
              <a:rPr lang="ru-RU" sz="3000" b="1" i="1" dirty="0">
                <a:solidFill>
                  <a:srgbClr val="124574"/>
                </a:solidFill>
              </a:rPr>
              <a:t>8-800-222-90-94, доб.292</a:t>
            </a:r>
            <a:r>
              <a:rPr lang="en-US" sz="3000" b="1" i="1" dirty="0">
                <a:solidFill>
                  <a:srgbClr val="124574"/>
                </a:solidFill>
              </a:rPr>
              <a:t> </a:t>
            </a:r>
            <a:r>
              <a:rPr lang="ru-RU" sz="3000" b="1" i="1" dirty="0">
                <a:solidFill>
                  <a:srgbClr val="124574"/>
                </a:solidFill>
              </a:rPr>
              <a:t>      </a:t>
            </a:r>
            <a:r>
              <a:rPr lang="en-US" sz="3000" b="1" i="1" dirty="0">
                <a:solidFill>
                  <a:srgbClr val="124574"/>
                </a:solidFill>
              </a:rPr>
              <a:t>a0@infostroy.ru</a:t>
            </a:r>
            <a:r>
              <a:rPr lang="ru-RU" sz="3000" b="1" i="1" dirty="0">
                <a:solidFill>
                  <a:srgbClr val="124574"/>
                </a:solidFill>
              </a:rPr>
              <a:t>  </a:t>
            </a:r>
            <a:endParaRPr lang="en-US" sz="3000" b="1" i="1" dirty="0">
              <a:solidFill>
                <a:srgbClr val="124574"/>
              </a:solidFill>
            </a:endParaRPr>
          </a:p>
          <a:p>
            <a:br>
              <a:rPr lang="ru-RU" sz="3200" b="1" i="1" dirty="0">
                <a:solidFill>
                  <a:srgbClr val="124574"/>
                </a:solidFill>
              </a:rPr>
            </a:br>
            <a:endParaRPr lang="ru-RU" sz="3200" b="1" i="1" dirty="0">
              <a:solidFill>
                <a:srgbClr val="124574"/>
              </a:solidFill>
            </a:endParaRPr>
          </a:p>
          <a:p>
            <a:pPr algn="ctr"/>
            <a:r>
              <a:rPr lang="ru-RU" sz="3600" b="1" i="1" dirty="0">
                <a:solidFill>
                  <a:srgbClr val="1565AB"/>
                </a:solidFill>
              </a:rPr>
              <a:t>Спасибо за внимание!</a:t>
            </a:r>
            <a:endParaRPr lang="en-US" sz="3600" b="1" i="1" dirty="0">
              <a:solidFill>
                <a:srgbClr val="1565AB"/>
              </a:solidFill>
            </a:endParaRPr>
          </a:p>
          <a:p>
            <a:endParaRPr lang="ru-RU" sz="2400" i="1" dirty="0">
              <a:solidFill>
                <a:srgbClr val="1765AB"/>
              </a:solidFill>
            </a:endParaRPr>
          </a:p>
          <a:p>
            <a:endParaRPr lang="ru-RU" sz="3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46849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20130522 Шаблон презентаци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884</TotalTime>
  <Words>369</Words>
  <Application>Microsoft Office PowerPoint</Application>
  <PresentationFormat>Широкоэкранный</PresentationFormat>
  <Paragraphs>122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21" baseType="lpstr">
      <vt:lpstr>Arial</vt:lpstr>
      <vt:lpstr>Calibri</vt:lpstr>
      <vt:lpstr>Calibri Light</vt:lpstr>
      <vt:lpstr>Constantia</vt:lpstr>
      <vt:lpstr>Courier New</vt:lpstr>
      <vt:lpstr>Georgia</vt:lpstr>
      <vt:lpstr>Times New Roman</vt:lpstr>
      <vt:lpstr>Trebuchet MS</vt:lpstr>
      <vt:lpstr>Wingdings</vt:lpstr>
      <vt:lpstr>Wingdings 2</vt:lpstr>
      <vt:lpstr>Воздушный поток</vt:lpstr>
      <vt:lpstr>HDOfficeLightV0</vt:lpstr>
      <vt:lpstr>1_20130522 Шаблон презентации</vt:lpstr>
      <vt:lpstr>Презентация PowerPoint</vt:lpstr>
      <vt:lpstr>Презентация PowerPoint</vt:lpstr>
      <vt:lpstr>Строй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Инфострой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Каткова Ирина Олеговна</dc:creator>
  <cp:lastModifiedBy>Филатова И.Б.</cp:lastModifiedBy>
  <cp:revision>157</cp:revision>
  <cp:lastPrinted>2014-04-14T13:25:26Z</cp:lastPrinted>
  <dcterms:created xsi:type="dcterms:W3CDTF">2014-04-10T07:56:29Z</dcterms:created>
  <dcterms:modified xsi:type="dcterms:W3CDTF">2018-12-20T13:31:59Z</dcterms:modified>
</cp:coreProperties>
</file>